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7" r:id="rId2"/>
    <p:sldMasterId id="2147483759" r:id="rId3"/>
    <p:sldMasterId id="2147483771" r:id="rId4"/>
    <p:sldMasterId id="2147483784" r:id="rId5"/>
    <p:sldMasterId id="2147483795" r:id="rId6"/>
    <p:sldMasterId id="2147483823" r:id="rId7"/>
    <p:sldMasterId id="2147483835" r:id="rId8"/>
    <p:sldMasterId id="2147483847" r:id="rId9"/>
    <p:sldMasterId id="2147483859" r:id="rId10"/>
    <p:sldMasterId id="2147483871" r:id="rId11"/>
    <p:sldMasterId id="2147483884" r:id="rId12"/>
    <p:sldMasterId id="2147483897" r:id="rId13"/>
    <p:sldMasterId id="2147483909" r:id="rId14"/>
  </p:sldMasterIdLst>
  <p:notesMasterIdLst>
    <p:notesMasterId r:id="rId63"/>
  </p:notesMasterIdLst>
  <p:sldIdLst>
    <p:sldId id="435" r:id="rId15"/>
    <p:sldId id="531" r:id="rId16"/>
    <p:sldId id="612" r:id="rId17"/>
    <p:sldId id="629" r:id="rId18"/>
    <p:sldId id="614" r:id="rId19"/>
    <p:sldId id="615" r:id="rId20"/>
    <p:sldId id="616" r:id="rId21"/>
    <p:sldId id="617" r:id="rId22"/>
    <p:sldId id="619" r:id="rId23"/>
    <p:sldId id="618" r:id="rId24"/>
    <p:sldId id="627" r:id="rId25"/>
    <p:sldId id="628" r:id="rId26"/>
    <p:sldId id="620" r:id="rId27"/>
    <p:sldId id="621" r:id="rId28"/>
    <p:sldId id="622" r:id="rId29"/>
    <p:sldId id="623" r:id="rId30"/>
    <p:sldId id="624" r:id="rId31"/>
    <p:sldId id="625" r:id="rId32"/>
    <p:sldId id="626" r:id="rId33"/>
    <p:sldId id="454" r:id="rId34"/>
    <p:sldId id="455" r:id="rId35"/>
    <p:sldId id="456" r:id="rId36"/>
    <p:sldId id="462" r:id="rId37"/>
    <p:sldId id="463" r:id="rId38"/>
    <p:sldId id="464" r:id="rId39"/>
    <p:sldId id="784" r:id="rId40"/>
    <p:sldId id="630" r:id="rId41"/>
    <p:sldId id="467" r:id="rId42"/>
    <p:sldId id="468" r:id="rId43"/>
    <p:sldId id="481" r:id="rId44"/>
    <p:sldId id="1028" r:id="rId45"/>
    <p:sldId id="483" r:id="rId46"/>
    <p:sldId id="484" r:id="rId47"/>
    <p:sldId id="485" r:id="rId48"/>
    <p:sldId id="486" r:id="rId49"/>
    <p:sldId id="395" r:id="rId50"/>
    <p:sldId id="394" r:id="rId51"/>
    <p:sldId id="487" r:id="rId52"/>
    <p:sldId id="488" r:id="rId53"/>
    <p:sldId id="489" r:id="rId54"/>
    <p:sldId id="490" r:id="rId55"/>
    <p:sldId id="491" r:id="rId56"/>
    <p:sldId id="492" r:id="rId57"/>
    <p:sldId id="493" r:id="rId58"/>
    <p:sldId id="494" r:id="rId59"/>
    <p:sldId id="495" r:id="rId60"/>
    <p:sldId id="320" r:id="rId61"/>
    <p:sldId id="34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292A"/>
    <a:srgbClr val="2D2A2B"/>
    <a:srgbClr val="2F292C"/>
    <a:srgbClr val="04B3FE"/>
    <a:srgbClr val="00A4FF"/>
    <a:srgbClr val="008EFF"/>
    <a:srgbClr val="0175FF"/>
    <a:srgbClr val="005ADC"/>
    <a:srgbClr val="0441F7"/>
    <a:srgbClr val="002B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0191" autoAdjust="0"/>
  </p:normalViewPr>
  <p:slideViewPr>
    <p:cSldViewPr snapToGrid="0" snapToObjects="1">
      <p:cViewPr>
        <p:scale>
          <a:sx n="85" d="100"/>
          <a:sy n="85" d="100"/>
        </p:scale>
        <p:origin x="2944" y="81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_rels/viewProps.xml.rels><?xml version="1.0" encoding="UTF-8" standalone="yes"?>
<Relationships xmlns="http://schemas.openxmlformats.org/package/2006/relationships"><Relationship Id="rId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fld id="{2D64EADB-9C65-9A4C-A188-DE0C258E64AF}" type="slidenum">
              <a:rPr lang="en-US">
                <a:solidFill>
                  <a:prstClr val="black"/>
                </a:solidFill>
              </a:rPr>
              <a:pPr/>
              <a:t>28</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fld id="{49A83583-0FC0-FB4B-82B9-1CD81D2A0EF8}" type="slidenum">
              <a:rPr lang="en-US">
                <a:solidFill>
                  <a:prstClr val="black"/>
                </a:solidFill>
              </a:rPr>
              <a:pPr/>
              <a:t>35</a:t>
            </a:fld>
            <a:endParaRPr lang="en-US">
              <a:solidFill>
                <a:prstClr val="black"/>
              </a:solidFill>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91131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777031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fld id="{A1232C3F-E7DD-BD4F-8021-20721AB4E46E}" type="slidenum">
              <a:rPr lang="en-US">
                <a:solidFill>
                  <a:prstClr val="black"/>
                </a:solidFill>
              </a:rPr>
              <a:pPr/>
              <a:t>38</a:t>
            </a:fld>
            <a:endParaRPr lang="en-US">
              <a:solidFill>
                <a:prstClr val="black"/>
              </a:solidFill>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fld id="{497EFA5E-DF5D-7C44-B9DC-6EA1BA5ACFA1}" type="slidenum">
              <a:rPr lang="en-US">
                <a:solidFill>
                  <a:prstClr val="black"/>
                </a:solidFill>
              </a:rPr>
              <a:pPr/>
              <a:t>39</a:t>
            </a:fld>
            <a:endParaRPr lang="en-US">
              <a:solidFill>
                <a:prstClr val="black"/>
              </a:solidFill>
            </a:endParaRPr>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233487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266283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fld id="{A079FDE9-4B2D-884B-BE4B-021913485B06}" type="slidenum">
              <a:rPr lang="en-US" smtClean="0"/>
              <a:t>4</a:t>
            </a:fld>
            <a:endParaRPr lang="en-US"/>
          </a:p>
        </p:txBody>
      </p:sp>
    </p:spTree>
    <p:extLst>
      <p:ext uri="{BB962C8B-B14F-4D97-AF65-F5344CB8AC3E}">
        <p14:creationId xmlns:p14="http://schemas.microsoft.com/office/powerpoint/2010/main" val="357921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205890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extLst>
      <p:ext uri="{BB962C8B-B14F-4D97-AF65-F5344CB8AC3E}">
        <p14:creationId xmlns:p14="http://schemas.microsoft.com/office/powerpoint/2010/main" val="228636018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extLst>
      <p:ext uri="{BB962C8B-B14F-4D97-AF65-F5344CB8AC3E}">
        <p14:creationId xmlns:p14="http://schemas.microsoft.com/office/powerpoint/2010/main" val="45333962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550942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586266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419893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096313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85922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71233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77677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2030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44778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161822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652264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5727059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047966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0931752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310927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541537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2976332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097648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074495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4201385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1049333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0992868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671046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06013649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9007090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6115169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6635618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8872946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27603727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15971814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4245196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34200699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5488811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578340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3080576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328674706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376349252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40813720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15110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103537935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282306679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156707867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121472915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381791634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83858728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242564320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97468274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extLst>
      <p:ext uri="{BB962C8B-B14F-4D97-AF65-F5344CB8AC3E}">
        <p14:creationId xmlns:p14="http://schemas.microsoft.com/office/powerpoint/2010/main" val="20070217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extLst>
      <p:ext uri="{BB962C8B-B14F-4D97-AF65-F5344CB8AC3E}">
        <p14:creationId xmlns:p14="http://schemas.microsoft.com/office/powerpoint/2010/main" val="14245812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774442"/>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extLst>
      <p:ext uri="{BB962C8B-B14F-4D97-AF65-F5344CB8AC3E}">
        <p14:creationId xmlns:p14="http://schemas.microsoft.com/office/powerpoint/2010/main" val="308591521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extLst>
      <p:ext uri="{BB962C8B-B14F-4D97-AF65-F5344CB8AC3E}">
        <p14:creationId xmlns:p14="http://schemas.microsoft.com/office/powerpoint/2010/main" val="371020170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extLst>
      <p:ext uri="{BB962C8B-B14F-4D97-AF65-F5344CB8AC3E}">
        <p14:creationId xmlns:p14="http://schemas.microsoft.com/office/powerpoint/2010/main" val="298408751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extLst>
      <p:ext uri="{BB962C8B-B14F-4D97-AF65-F5344CB8AC3E}">
        <p14:creationId xmlns:p14="http://schemas.microsoft.com/office/powerpoint/2010/main" val="346448686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extLst>
      <p:ext uri="{BB962C8B-B14F-4D97-AF65-F5344CB8AC3E}">
        <p14:creationId xmlns:p14="http://schemas.microsoft.com/office/powerpoint/2010/main" val="319527644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extLst>
      <p:ext uri="{BB962C8B-B14F-4D97-AF65-F5344CB8AC3E}">
        <p14:creationId xmlns:p14="http://schemas.microsoft.com/office/powerpoint/2010/main" val="342944818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extLst>
      <p:ext uri="{BB962C8B-B14F-4D97-AF65-F5344CB8AC3E}">
        <p14:creationId xmlns:p14="http://schemas.microsoft.com/office/powerpoint/2010/main" val="44521443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extLst>
      <p:ext uri="{BB962C8B-B14F-4D97-AF65-F5344CB8AC3E}">
        <p14:creationId xmlns:p14="http://schemas.microsoft.com/office/powerpoint/2010/main" val="110944695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459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8837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07780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4024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3391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4087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44270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6430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4054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54337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2879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80520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93187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6391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67331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02134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41245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2498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17757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7748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6060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4232348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118606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271328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7701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815350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43761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5322853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4080761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718218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71443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184829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3276696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47896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4657583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453018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4826623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4948519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253156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15645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3543118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1848428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80307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30107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850798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317433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18151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93171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78229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18210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79652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020777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026969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12679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385011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332575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636851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951910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143345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772615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64282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95306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69430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46228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extLst>
      <p:ext uri="{BB962C8B-B14F-4D97-AF65-F5344CB8AC3E}">
        <p14:creationId xmlns:p14="http://schemas.microsoft.com/office/powerpoint/2010/main" val="75024886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extLst>
      <p:ext uri="{BB962C8B-B14F-4D97-AF65-F5344CB8AC3E}">
        <p14:creationId xmlns:p14="http://schemas.microsoft.com/office/powerpoint/2010/main" val="47414208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extLst>
      <p:ext uri="{BB962C8B-B14F-4D97-AF65-F5344CB8AC3E}">
        <p14:creationId xmlns:p14="http://schemas.microsoft.com/office/powerpoint/2010/main" val="321533096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extLst>
      <p:ext uri="{BB962C8B-B14F-4D97-AF65-F5344CB8AC3E}">
        <p14:creationId xmlns:p14="http://schemas.microsoft.com/office/powerpoint/2010/main" val="145286773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extLst>
      <p:ext uri="{BB962C8B-B14F-4D97-AF65-F5344CB8AC3E}">
        <p14:creationId xmlns:p14="http://schemas.microsoft.com/office/powerpoint/2010/main" val="110209979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extLst>
      <p:ext uri="{BB962C8B-B14F-4D97-AF65-F5344CB8AC3E}">
        <p14:creationId xmlns:p14="http://schemas.microsoft.com/office/powerpoint/2010/main" val="86846244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extLst>
      <p:ext uri="{BB962C8B-B14F-4D97-AF65-F5344CB8AC3E}">
        <p14:creationId xmlns:p14="http://schemas.microsoft.com/office/powerpoint/2010/main" val="203981843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extLst>
      <p:ext uri="{BB962C8B-B14F-4D97-AF65-F5344CB8AC3E}">
        <p14:creationId xmlns:p14="http://schemas.microsoft.com/office/powerpoint/2010/main" val="22875747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extLst>
      <p:ext uri="{BB962C8B-B14F-4D97-AF65-F5344CB8AC3E}">
        <p14:creationId xmlns:p14="http://schemas.microsoft.com/office/powerpoint/2010/main" val="139028723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extLst>
      <p:ext uri="{BB962C8B-B14F-4D97-AF65-F5344CB8AC3E}">
        <p14:creationId xmlns:p14="http://schemas.microsoft.com/office/powerpoint/2010/main" val="21028075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extLst>
      <p:ext uri="{BB962C8B-B14F-4D97-AF65-F5344CB8AC3E}">
        <p14:creationId xmlns:p14="http://schemas.microsoft.com/office/powerpoint/2010/main" val="400484346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extLst>
      <p:ext uri="{BB962C8B-B14F-4D97-AF65-F5344CB8AC3E}">
        <p14:creationId xmlns:p14="http://schemas.microsoft.com/office/powerpoint/2010/main" val="91244791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extLst>
      <p:ext uri="{BB962C8B-B14F-4D97-AF65-F5344CB8AC3E}">
        <p14:creationId xmlns:p14="http://schemas.microsoft.com/office/powerpoint/2010/main" val="380790135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extLst>
      <p:ext uri="{BB962C8B-B14F-4D97-AF65-F5344CB8AC3E}">
        <p14:creationId xmlns:p14="http://schemas.microsoft.com/office/powerpoint/2010/main" val="39158373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extLst>
      <p:ext uri="{BB962C8B-B14F-4D97-AF65-F5344CB8AC3E}">
        <p14:creationId xmlns:p14="http://schemas.microsoft.com/office/powerpoint/2010/main" val="234805616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extLst>
      <p:ext uri="{BB962C8B-B14F-4D97-AF65-F5344CB8AC3E}">
        <p14:creationId xmlns:p14="http://schemas.microsoft.com/office/powerpoint/2010/main" val="370119227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extLst>
      <p:ext uri="{BB962C8B-B14F-4D97-AF65-F5344CB8AC3E}">
        <p14:creationId xmlns:p14="http://schemas.microsoft.com/office/powerpoint/2010/main" val="424236361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extLst>
      <p:ext uri="{BB962C8B-B14F-4D97-AF65-F5344CB8AC3E}">
        <p14:creationId xmlns:p14="http://schemas.microsoft.com/office/powerpoint/2010/main" val="389148350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extLst>
      <p:ext uri="{BB962C8B-B14F-4D97-AF65-F5344CB8AC3E}">
        <p14:creationId xmlns:p14="http://schemas.microsoft.com/office/powerpoint/2010/main" val="49699941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extLst>
      <p:ext uri="{BB962C8B-B14F-4D97-AF65-F5344CB8AC3E}">
        <p14:creationId xmlns:p14="http://schemas.microsoft.com/office/powerpoint/2010/main" val="25384648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2.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image" Target="../media/image1.png"/><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theme" Target="../theme/theme14.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5.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16633828-5274-4D42-97EE-46B0DFE9285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289170"/>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021420504"/>
      </p:ext>
    </p:extLst>
  </p:cSld>
  <p:clrMap bg1="dk2" tx1="lt1" bg2="dk1" tx2="lt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1716113857"/>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1043172134"/>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extLst>
      <p:ext uri="{BB962C8B-B14F-4D97-AF65-F5344CB8AC3E}">
        <p14:creationId xmlns:p14="http://schemas.microsoft.com/office/powerpoint/2010/main" val="4201792421"/>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8319444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18493557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484879340"/>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defTabSz="914400" fontAlgn="base">
              <a:spcBef>
                <a:spcPct val="0"/>
              </a:spcBef>
              <a:spcAft>
                <a:spcPct val="0"/>
              </a:spcAft>
              <a:defRPr/>
            </a:pPr>
            <a:fld id="{579A471F-F568-924A-A2F6-89313745111B}" type="slidenum">
              <a:rPr lang="en-US">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80463533"/>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344289794"/>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572086023"/>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74185330-A543-F749-9065-852768E0C65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6527092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5ED0D377-53F7-3645-B040-26A8D295A609}"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15527159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bin"/><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3.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5" Type="http://schemas.openxmlformats.org/officeDocument/2006/relationships/image" Target="../media/image40.png"/><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91.xml"/><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80.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t>Soteriology: God’s Rescue Program</a:t>
            </a:r>
            <a:r>
              <a:rPr lang="en-SG" sz="3200" i="1" dirty="0"/>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Our Position in Christ</a:t>
            </a:r>
          </a:p>
        </p:txBody>
      </p:sp>
      <p:sp>
        <p:nvSpPr>
          <p:cNvPr id="2" name="Rectangle 1">
            <a:extLst>
              <a:ext uri="{FF2B5EF4-FFF2-40B4-BE49-F238E27FC236}">
                <a16:creationId xmlns:a16="http://schemas.microsoft.com/office/drawing/2014/main" id="{7CC3BE6F-21D3-9851-D81C-7BBFD189053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en-US" sz="6600" b="1" dirty="0">
                <a:effectLst>
                  <a:glow rad="228600">
                    <a:schemeClr val="tx1"/>
                  </a:glow>
                </a:effectLst>
              </a:rPr>
              <a:t>Believe in Yourself</a:t>
            </a:r>
          </a:p>
        </p:txBody>
      </p:sp>
      <p:sp>
        <p:nvSpPr>
          <p:cNvPr id="3" name="Rectangle 2"/>
          <p:cNvSpPr/>
          <p:nvPr/>
        </p:nvSpPr>
        <p:spPr>
          <a:xfrm>
            <a:off x="3440921" y="3244334"/>
            <a:ext cx="2262158" cy="369332"/>
          </a:xfrm>
          <a:prstGeom prst="rect">
            <a:avLst/>
          </a:prstGeom>
        </p:spPr>
        <p:txBody>
          <a:bodyPr wrap="none">
            <a:spAutoFit/>
          </a:bodyPr>
          <a:lstStyle/>
          <a:p>
            <a:r>
              <a:rPr lang="zh-TW" altLang="en-US"/>
              <a:t>我们在基督里的身份</a:t>
            </a:r>
            <a:endParaRPr lang="en-US"/>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4151701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r>
              <a:rPr lang="zh-TW" altLang="en-US"/>
              <a:t>我们在基督里的身份</a:t>
            </a:r>
            <a:endParaRPr lang="en-US"/>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p:cNvSpPr>
            <a:spLocks noGrp="1"/>
          </p:cNvSpPr>
          <p:nvPr>
            <p:ph type="title"/>
          </p:nvPr>
        </p:nvSpPr>
        <p:spPr>
          <a:xfrm>
            <a:off x="2133595" y="588894"/>
            <a:ext cx="5317067" cy="1678980"/>
          </a:xfrm>
        </p:spPr>
        <p:txBody>
          <a:bodyPr anchor="ctr"/>
          <a:lstStyle/>
          <a:p>
            <a:r>
              <a:rPr lang="en-US" sz="4800" b="1" dirty="0">
                <a:solidFill>
                  <a:schemeClr val="tx1"/>
                </a:solidFill>
                <a:effectLst/>
              </a:rPr>
              <a:t>Believe in yourself</a:t>
            </a:r>
          </a:p>
        </p:txBody>
      </p:sp>
    </p:spTree>
    <p:extLst>
      <p:ext uri="{BB962C8B-B14F-4D97-AF65-F5344CB8AC3E}">
        <p14:creationId xmlns:p14="http://schemas.microsoft.com/office/powerpoint/2010/main" val="315907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en-US" sz="6600" b="1" dirty="0">
                <a:effectLst>
                  <a:glow rad="228600">
                    <a:schemeClr val="tx1"/>
                  </a:glow>
                </a:effectLst>
              </a:rPr>
              <a:t>Believe in Yourself</a:t>
            </a:r>
          </a:p>
        </p:txBody>
      </p:sp>
      <p:sp>
        <p:nvSpPr>
          <p:cNvPr id="3" name="Rectangle 2"/>
          <p:cNvSpPr/>
          <p:nvPr/>
        </p:nvSpPr>
        <p:spPr>
          <a:xfrm>
            <a:off x="3440921" y="3244334"/>
            <a:ext cx="2262158" cy="369332"/>
          </a:xfrm>
          <a:prstGeom prst="rect">
            <a:avLst/>
          </a:prstGeom>
        </p:spPr>
        <p:txBody>
          <a:bodyPr wrap="none">
            <a:spAutoFit/>
          </a:bodyPr>
          <a:lstStyle/>
          <a:p>
            <a:r>
              <a:rPr lang="zh-TW" altLang="en-US"/>
              <a:t>我们在基督里的身份</a:t>
            </a:r>
            <a:endParaRPr lang="en-US"/>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233529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05621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spTree>
    <p:extLst>
      <p:ext uri="{BB962C8B-B14F-4D97-AF65-F5344CB8AC3E}">
        <p14:creationId xmlns:p14="http://schemas.microsoft.com/office/powerpoint/2010/main" val="31905708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17689"/>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17689"/>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algn="ctr"/>
            <a:r>
              <a:rPr lang="en-US" altLang="zh-CN" sz="5400" b="1" dirty="0">
                <a:solidFill>
                  <a:schemeClr val="bg1"/>
                </a:solidFill>
                <a:latin typeface="Arial"/>
                <a:ea typeface="MS PGothic" panose="020B0600070205080204" pitchFamily="34" charset="-128"/>
                <a:cs typeface="Arial"/>
              </a:rPr>
              <a:t>Who Am I</a:t>
            </a:r>
            <a:r>
              <a:rPr lang="zh-CN" altLang="en-US" sz="5400" b="1" dirty="0">
                <a:solidFill>
                  <a:schemeClr val="bg1"/>
                </a:solidFill>
                <a:latin typeface="Arial"/>
                <a:ea typeface="MS PGothic" panose="020B0600070205080204" pitchFamily="34" charset="-128"/>
                <a:cs typeface="Arial"/>
              </a:rPr>
              <a:t>？</a:t>
            </a:r>
            <a:endParaRPr lang="en-SG" sz="5400" b="1" dirty="0">
              <a:solidFill>
                <a:schemeClr val="bg1"/>
              </a:solidFill>
              <a:latin typeface="Arial"/>
              <a:ea typeface="MS PGothic" panose="020B0600070205080204" pitchFamily="34" charset="-128"/>
              <a:cs typeface="Arial"/>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algn="ctr"/>
            <a:r>
              <a:rPr lang="en-US" altLang="zh-CN" sz="2800" b="1" dirty="0">
                <a:solidFill>
                  <a:schemeClr val="bg1"/>
                </a:solidFill>
                <a:latin typeface="Arial"/>
                <a:ea typeface="MS PGothic" panose="020B0600070205080204" pitchFamily="34" charset="-128"/>
                <a:cs typeface="Arial"/>
              </a:rPr>
              <a:t>Identity in Christ</a:t>
            </a:r>
            <a:endParaRPr lang="en-SG" sz="2800" b="1" dirty="0">
              <a:solidFill>
                <a:schemeClr val="bg1"/>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4378509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Identity in Christ</a:t>
            </a: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412776"/>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Riches of Grace in Christ Jesus</a:t>
            </a:r>
          </a:p>
          <a:p>
            <a:pPr defTabSz="914400">
              <a:defRPr/>
            </a:pPr>
            <a:r>
              <a:rPr lang="en-US" sz="2800" b="1" dirty="0">
                <a:solidFill>
                  <a:srgbClr val="FFFFFF"/>
                </a:solidFill>
                <a:effectLst>
                  <a:glow rad="127000">
                    <a:srgbClr val="000000"/>
                  </a:glow>
                </a:effectLst>
                <a:latin typeface="Arial" charset="0"/>
                <a:ea typeface="ＭＳ Ｐゴシック" charset="0"/>
                <a:cs typeface="ＭＳ Ｐゴシック" charset="0"/>
              </a:rPr>
              <a:t>(33 Divine Accomplishments in and for the Sinner</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upon Believing on the Lord Jesus Christ)</a:t>
            </a:r>
          </a:p>
          <a:p>
            <a:pPr defTabSz="914400">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by Lewis S. Chafer</a:t>
            </a:r>
          </a:p>
        </p:txBody>
      </p:sp>
    </p:spTree>
    <p:extLst>
      <p:ext uri="{BB962C8B-B14F-4D97-AF65-F5344CB8AC3E}">
        <p14:creationId xmlns:p14="http://schemas.microsoft.com/office/powerpoint/2010/main" val="25974574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In the Eternal Plan of God</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Reconciled</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Redeemed</a:t>
            </a:r>
          </a:p>
          <a:p>
            <a:pPr marL="628650" indent="-628650" algn="l" defTabSz="914400">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Related to God Through a Propitiation (the satisfaction of God's holiness)</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All Sins Covered by Atoning Blood</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Vitally Joined together with Christ for Judgment of the "Old Man" Unto a New Walk</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Free from the Law</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Children of God</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Adopted (placed as adult sons)</a:t>
            </a:r>
          </a:p>
          <a:p>
            <a:pPr marL="628650" indent="-628650" algn="l" defTabSz="914400">
              <a:buFont typeface="+mj-lt"/>
              <a:buAutoNum type="arabicPeriod"/>
              <a:defRPr/>
            </a:pPr>
            <a:r>
              <a:rPr lang="en-US" sz="2800" b="1" dirty="0">
                <a:solidFill>
                  <a:srgbClr val="FFFFFF"/>
                </a:solidFill>
                <a:effectLst>
                  <a:outerShdw blurRad="38100" dist="38100" dir="2700000" algn="tl">
                    <a:srgbClr val="000000">
                      <a:alpha val="43137"/>
                    </a:srgbClr>
                  </a:outerShdw>
                </a:effectLst>
              </a:rPr>
              <a:t>Acceptable to God by Jesus Christ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defTabSz="914400">
              <a:buFont typeface="+mj-lt"/>
              <a:buAutoNum type="arabicPeriod" startAt="11"/>
              <a:defRPr/>
            </a:pPr>
            <a:r>
              <a:rPr lang="en-US" sz="2800" b="1" dirty="0">
                <a:solidFill>
                  <a:srgbClr val="FFFFFF"/>
                </a:solidFill>
                <a:effectLst>
                  <a:glow rad="127000">
                    <a:srgbClr val="000000"/>
                  </a:glow>
                </a:effectLst>
                <a:latin typeface="Arial" charset="0"/>
                <a:ea typeface="ＭＳ Ｐゴシック" charset="0"/>
                <a:cs typeface="ＭＳ Ｐゴシック" charset="0"/>
              </a:rPr>
              <a:t>Justified</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Forgiven All Trespass</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Made Nigh (Drawn Near)</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Delivered from the Powers of Darkness</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Translated into the Kingdom</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On the Rock Christ Jesus</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A Gift from God the Father to Christ</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Circumcised in Christ</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Partakers of the Holy and Royal Priesthood</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A Chosen Generation and a Peculiar People</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Having Access to God</a:t>
            </a:r>
          </a:p>
          <a:p>
            <a:pPr marL="628650" indent="-628650" algn="l" defTabSz="914400">
              <a:buFont typeface="+mj-lt"/>
              <a:buAutoNum type="arabicPeriod" startAt="11"/>
              <a:defRPr/>
            </a:pPr>
            <a:r>
              <a:rPr lang="en-US" sz="2800" b="1" dirty="0">
                <a:solidFill>
                  <a:srgbClr val="FFFFFF"/>
                </a:solidFill>
                <a:effectLst>
                  <a:outerShdw blurRad="38100" dist="38100" dir="2700000" algn="tl">
                    <a:srgbClr val="000000">
                      <a:alpha val="43137"/>
                    </a:srgbClr>
                  </a:outerShdw>
                </a:effectLst>
              </a:rPr>
              <a:t>Within the "Much More" Care of God</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His Inheritance</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Our Inheritance</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A Heavenly Association</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Heavenly Citizens</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Of the Family and Household of God</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Light in the Lord</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Vitally United to the Father, Son, and Spirit</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Blessed with the "First-Fruits" and the "Earnest" of the Spirit</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Glorified</a:t>
            </a:r>
          </a:p>
          <a:p>
            <a:pPr marL="628650" indent="-628650" algn="l" defTabSz="914400">
              <a:buFont typeface="+mj-lt"/>
              <a:buAutoNum type="arabicPeriod" startAt="23"/>
              <a:defRPr/>
            </a:pPr>
            <a:r>
              <a:rPr lang="en-US" sz="2800" b="1" dirty="0">
                <a:solidFill>
                  <a:srgbClr val="FFFFFF"/>
                </a:solidFill>
                <a:effectLst>
                  <a:glow rad="127000">
                    <a:srgbClr val="000000"/>
                  </a:glow>
                </a:effectLst>
                <a:latin typeface="Arial" charset="0"/>
                <a:ea typeface="ＭＳ Ｐゴシック" charset="0"/>
                <a:cs typeface="ＭＳ Ｐゴシック" charset="0"/>
              </a:rPr>
              <a:t>Complete in Him</a:t>
            </a:r>
          </a:p>
          <a:p>
            <a:pPr marL="628650" indent="-628650" algn="l" defTabSz="914400">
              <a:buFont typeface="+mj-lt"/>
              <a:buAutoNum type="arabicPeriod" startAt="23"/>
              <a:defRPr/>
            </a:pPr>
            <a:r>
              <a:rPr lang="en-US" sz="2800" b="1" dirty="0">
                <a:solidFill>
                  <a:srgbClr val="FFFFFF"/>
                </a:solidFill>
                <a:effectLst>
                  <a:outerShdw blurRad="38100" dist="38100" dir="2700000" algn="tl">
                    <a:srgbClr val="000000">
                      <a:alpha val="43137"/>
                    </a:srgbClr>
                  </a:outerShdw>
                </a:effectLst>
              </a:rPr>
              <a:t>Possessing Every Spiritual Blessing</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we teach about our position in Christ today?</a:t>
            </a: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Instead, we emphasize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Not much.</a:t>
            </a: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en-US">
                <a:solidFill>
                  <a:schemeClr val="bg1"/>
                </a:solidFill>
              </a:rPr>
              <a:t>Romans 5</a:t>
            </a:r>
            <a:endParaRPr lang="en-US"/>
          </a:p>
        </p:txBody>
      </p:sp>
      <p:sp>
        <p:nvSpPr>
          <p:cNvPr id="750595" name="Rectangle 3"/>
          <p:cNvSpPr>
            <a:spLocks noGrp="1" noChangeArrowheads="1"/>
          </p:cNvSpPr>
          <p:nvPr>
            <p:ph type="subTitle" idx="1"/>
          </p:nvPr>
        </p:nvSpPr>
        <p:spPr/>
        <p:txBody>
          <a:bodyPr/>
          <a:lstStyle/>
          <a:p>
            <a:pPr eaLnBrk="1" hangingPunct="1"/>
            <a:r>
              <a:rPr lang="en-US" b="1" i="1">
                <a:solidFill>
                  <a:srgbClr val="FFFFFF"/>
                </a:solidFill>
              </a:rPr>
              <a:t>Righteousness through imputation gives assurance</a:t>
            </a:r>
          </a:p>
        </p:txBody>
      </p:sp>
    </p:spTree>
    <p:extLst>
      <p:ext uri="{BB962C8B-B14F-4D97-AF65-F5344CB8AC3E}">
        <p14:creationId xmlns:p14="http://schemas.microsoft.com/office/powerpoint/2010/main" val="10973401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751619" name="Text Box 3"/>
          <p:cNvSpPr txBox="1">
            <a:spLocks noChangeArrowheads="1"/>
          </p:cNvSpPr>
          <p:nvPr/>
        </p:nvSpPr>
        <p:spPr bwMode="auto">
          <a:xfrm>
            <a:off x="9313333" y="76200"/>
            <a:ext cx="641350" cy="4572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a:solidFill>
                  <a:srgbClr val="FFFFFF"/>
                </a:solidFill>
                <a:latin typeface="Times New Roman" charset="0"/>
                <a:ea typeface="ＭＳ Ｐゴシック" charset="-128"/>
                <a:cs typeface="ＭＳ Ｐゴシック" charset="-128"/>
              </a:rPr>
              <a:t>145</a:t>
            </a:r>
          </a:p>
        </p:txBody>
      </p:sp>
      <p:graphicFrame>
        <p:nvGraphicFramePr>
          <p:cNvPr id="228356"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722100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prstTxWarp prst="textNoShape">
              <a:avLst/>
            </a:prstTxWarp>
          </a:bodyPr>
          <a:lstStyle/>
          <a:p>
            <a:pPr algn="ctr" defTabSz="914400" fontAlgn="base">
              <a:spcBef>
                <a:spcPct val="20000"/>
              </a:spcBef>
              <a:spcAft>
                <a:spcPct val="0"/>
              </a:spcAft>
              <a:buClr>
                <a:srgbClr val="0078F0"/>
              </a:buClr>
              <a:buSzPct val="85000"/>
              <a:buFont typeface="Wingdings" charset="2"/>
              <a:buNone/>
              <a:defRPr/>
            </a:pPr>
            <a:r>
              <a:rPr lang="en-US" altLang="ja-JP" sz="3200" b="1" dirty="0">
                <a:solidFill>
                  <a:srgbClr val="FFFFFF"/>
                </a:solidFill>
                <a:effectLst>
                  <a:outerShdw blurRad="38100" dist="38100" dir="2700000" algn="tl">
                    <a:srgbClr val="000000"/>
                  </a:outerShdw>
                </a:effectLst>
                <a:latin typeface="Arial" charset="0"/>
                <a:ea typeface="Arial" charset="0"/>
                <a:cs typeface="Arial" charset="0"/>
              </a:rPr>
              <a:t>"Therefore, since we have been made right in God</a:t>
            </a:r>
            <a:r>
              <a:rPr lang="fr-FR" altLang="ja-JP" sz="3200" b="1" dirty="0">
                <a:solidFill>
                  <a:srgbClr val="FFFFFF"/>
                </a:solidFill>
                <a:effectLst>
                  <a:outerShdw blurRad="38100" dist="38100" dir="2700000" algn="tl">
                    <a:srgbClr val="000000"/>
                  </a:outerShdw>
                </a:effectLst>
                <a:latin typeface="Arial" charset="0"/>
                <a:ea typeface="Arial" charset="0"/>
                <a:cs typeface="Arial" charset="0"/>
              </a:rPr>
              <a:t>'</a:t>
            </a:r>
            <a:r>
              <a:rPr lang="en-US" altLang="ja-JP" sz="3200" b="1" dirty="0">
                <a:solidFill>
                  <a:srgbClr val="FFFFFF"/>
                </a:solidFill>
                <a:effectLst>
                  <a:outerShdw blurRad="38100" dist="38100" dir="2700000" algn="tl">
                    <a:srgbClr val="000000"/>
                  </a:outerShdw>
                </a:effectLst>
                <a:latin typeface="Arial" charset="0"/>
                <a:ea typeface="Arial" charset="0"/>
                <a:cs typeface="Arial" charset="0"/>
              </a:rPr>
              <a:t>s sight by faith, we have peace with God because of what Jesus Christ our Lord has done for us"</a:t>
            </a:r>
            <a:endParaRPr lang="en-US" sz="32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A VERSE TO REMEMBER</a:t>
            </a: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en-US" b="1" dirty="0">
                <a:ea typeface="ＭＳ Ｐゴシック" pitchFamily="-112" charset="-128"/>
                <a:cs typeface="ＭＳ Ｐゴシック" pitchFamily="-112" charset="-128"/>
              </a:rPr>
              <a:t>Romans 5:1</a:t>
            </a:r>
          </a:p>
        </p:txBody>
      </p:sp>
      <p:sp>
        <p:nvSpPr>
          <p:cNvPr id="752645" name="Text Box 5"/>
          <p:cNvSpPr txBox="1">
            <a:spLocks noChangeArrowheads="1"/>
          </p:cNvSpPr>
          <p:nvPr/>
        </p:nvSpPr>
        <p:spPr bwMode="auto">
          <a:xfrm>
            <a:off x="9414933"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a:solidFill>
                  <a:srgbClr val="FFFFFF"/>
                </a:solidFill>
                <a:latin typeface="Times New Roman" charset="0"/>
                <a:ea typeface="ＭＳ Ｐゴシック" charset="-128"/>
                <a:cs typeface="ＭＳ Ｐゴシック" charset="-128"/>
              </a:rPr>
              <a:t>153</a:t>
            </a:r>
          </a:p>
        </p:txBody>
      </p:sp>
    </p:spTree>
    <p:extLst>
      <p:ext uri="{BB962C8B-B14F-4D97-AF65-F5344CB8AC3E}">
        <p14:creationId xmlns:p14="http://schemas.microsoft.com/office/powerpoint/2010/main" val="3547452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
        <p:nvSpPr>
          <p:cNvPr id="4" name="Title 1">
            <a:extLst>
              <a:ext uri="{FF2B5EF4-FFF2-40B4-BE49-F238E27FC236}">
                <a16:creationId xmlns:a16="http://schemas.microsoft.com/office/drawing/2014/main" id="{28169BFF-949F-9B4D-BBBD-92C075E77A43}"/>
              </a:ext>
            </a:extLst>
          </p:cNvPr>
          <p:cNvSpPr txBox="1">
            <a:spLocks/>
          </p:cNvSpPr>
          <p:nvPr/>
        </p:nvSpPr>
        <p:spPr bwMode="auto">
          <a:xfrm>
            <a:off x="0" y="3091543"/>
            <a:ext cx="4920343" cy="27892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r>
              <a:rPr lang="en-US" b="1" u="sng" kern="0" dirty="0"/>
              <a:t>Small Group Question</a:t>
            </a:r>
            <a:r>
              <a:rPr lang="en-US" b="1" kern="0" dirty="0"/>
              <a:t>: </a:t>
            </a:r>
            <a:br>
              <a:rPr lang="en-US" b="1" kern="0" dirty="0"/>
            </a:br>
            <a:r>
              <a:rPr lang="en-US" b="1" kern="0" dirty="0"/>
              <a:t>Did death exist before the Fall?</a:t>
            </a:r>
          </a:p>
        </p:txBody>
      </p:sp>
    </p:spTree>
    <p:extLst>
      <p:ext uri="{BB962C8B-B14F-4D97-AF65-F5344CB8AC3E}">
        <p14:creationId xmlns:p14="http://schemas.microsoft.com/office/powerpoint/2010/main" val="21510925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 3 Eve gives frui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a:noFill/>
          <a:ln>
            <a:noFill/>
          </a:ln>
        </p:spPr>
        <p:txBody>
          <a:bodyPr vert="horz" wrap="square" lIns="91440" tIns="45720" rIns="91440" bIns="45720" numCol="1" anchor="ctr" anchorCtr="0" compatLnSpc="1">
            <a:prstTxWarp prst="textNoShape">
              <a:avLst/>
            </a:prstTxWarp>
          </a:bodyPr>
          <a:lstStyle/>
          <a:p>
            <a:r>
              <a:rPr lang="en-US" sz="3900" kern="1200" dirty="0">
                <a:solidFill>
                  <a:srgbClr val="FFFFFF"/>
                </a:solidFill>
                <a:effectLst>
                  <a:glow rad="279400">
                    <a:srgbClr val="000000">
                      <a:alpha val="88000"/>
                    </a:srgbClr>
                  </a:glow>
                </a:effectLst>
              </a:rPr>
              <a:t>Romans 5:12</a:t>
            </a:r>
          </a:p>
        </p:txBody>
      </p:sp>
      <p:sp>
        <p:nvSpPr>
          <p:cNvPr id="3" name="Title 1"/>
          <p:cNvSpPr txBox="1">
            <a:spLocks/>
          </p:cNvSpPr>
          <p:nvPr/>
        </p:nvSpPr>
        <p:spPr bwMode="auto">
          <a:xfrm>
            <a:off x="5796136" y="282028"/>
            <a:ext cx="3168352" cy="6048672"/>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eaLnBrk="0" hangingPunct="0">
              <a:defRPr sz="3900">
                <a:solidFill>
                  <a:srgbClr val="FFFFFF"/>
                </a:solidFill>
                <a:effectLst>
                  <a:glow rad="279400">
                    <a:srgbClr val="000000">
                      <a:alpha val="88000"/>
                    </a:srgbClr>
                  </a:glow>
                </a:effectLst>
                <a:latin typeface="+mj-lt"/>
                <a:ea typeface="ＭＳ Ｐゴシック" pitchFamily="-111" charset="-128"/>
                <a:cs typeface="ＭＳ Ｐゴシック" pitchFamily="-111" charset="-128"/>
              </a:defRPr>
            </a:lvl1pPr>
            <a:lvl2pPr eaLnBrk="0" hangingPunct="0">
              <a:defRPr sz="3900">
                <a:solidFill>
                  <a:schemeClr val="tx2"/>
                </a:solidFill>
                <a:latin typeface="Arial" pitchFamily="-111" charset="0"/>
                <a:ea typeface="ＭＳ Ｐゴシック" pitchFamily="-111" charset="-128"/>
                <a:cs typeface="ＭＳ Ｐゴシック" pitchFamily="-111" charset="-128"/>
              </a:defRPr>
            </a:lvl2pPr>
            <a:lvl3pPr eaLnBrk="0" hangingPunct="0">
              <a:defRPr sz="3900">
                <a:solidFill>
                  <a:schemeClr val="tx2"/>
                </a:solidFill>
                <a:latin typeface="Arial" pitchFamily="-111" charset="0"/>
                <a:ea typeface="ＭＳ Ｐゴシック" pitchFamily="-111" charset="-128"/>
                <a:cs typeface="ＭＳ Ｐゴシック" pitchFamily="-111" charset="-128"/>
              </a:defRPr>
            </a:lvl3pPr>
            <a:lvl4pPr eaLnBrk="0" hangingPunct="0">
              <a:defRPr sz="3900">
                <a:solidFill>
                  <a:schemeClr val="tx2"/>
                </a:solidFill>
                <a:latin typeface="Arial" pitchFamily="-111" charset="0"/>
                <a:ea typeface="ＭＳ Ｐゴシック" pitchFamily="-111" charset="-128"/>
                <a:cs typeface="ＭＳ Ｐゴシック" pitchFamily="-111" charset="-128"/>
              </a:defRPr>
            </a:lvl4pPr>
            <a:lvl5pPr eaLnBrk="0" hangingPunct="0">
              <a:defRPr sz="3900">
                <a:solidFill>
                  <a:schemeClr val="tx2"/>
                </a:solidFill>
                <a:latin typeface="Arial" pitchFamily="-111" charset="0"/>
                <a:ea typeface="ＭＳ Ｐゴシック" pitchFamily="-111" charset="-128"/>
                <a:cs typeface="ＭＳ Ｐゴシック" pitchFamily="-111" charset="-128"/>
              </a:defRPr>
            </a:lvl5pPr>
            <a:lvl6pPr marL="457200" fontAlgn="base">
              <a:spcBef>
                <a:spcPct val="0"/>
              </a:spcBef>
              <a:spcAft>
                <a:spcPct val="0"/>
              </a:spcAft>
              <a:defRPr sz="3900">
                <a:solidFill>
                  <a:schemeClr val="tx2"/>
                </a:solidFill>
                <a:latin typeface="Arial" pitchFamily="-111" charset="0"/>
                <a:ea typeface="SimSun" charset="0"/>
                <a:cs typeface="SimSun" charset="0"/>
              </a:defRPr>
            </a:lvl6pPr>
            <a:lvl7pPr marL="914400" fontAlgn="base">
              <a:spcBef>
                <a:spcPct val="0"/>
              </a:spcBef>
              <a:spcAft>
                <a:spcPct val="0"/>
              </a:spcAft>
              <a:defRPr sz="3900">
                <a:solidFill>
                  <a:schemeClr val="tx2"/>
                </a:solidFill>
                <a:latin typeface="Arial" pitchFamily="-111" charset="0"/>
                <a:ea typeface="SimSun" charset="0"/>
                <a:cs typeface="SimSun" charset="0"/>
              </a:defRPr>
            </a:lvl7pPr>
            <a:lvl8pPr marL="1371600" fontAlgn="base">
              <a:spcBef>
                <a:spcPct val="0"/>
              </a:spcBef>
              <a:spcAft>
                <a:spcPct val="0"/>
              </a:spcAft>
              <a:defRPr sz="3900">
                <a:solidFill>
                  <a:schemeClr val="tx2"/>
                </a:solidFill>
                <a:latin typeface="Arial" pitchFamily="-111" charset="0"/>
                <a:ea typeface="SimSun" charset="0"/>
                <a:cs typeface="SimSun" charset="0"/>
              </a:defRPr>
            </a:lvl8pPr>
            <a:lvl9pPr marL="1828800" fontAlgn="base">
              <a:spcBef>
                <a:spcPct val="0"/>
              </a:spcBef>
              <a:spcAft>
                <a:spcPct val="0"/>
              </a:spcAft>
              <a:defRPr sz="3900">
                <a:solidFill>
                  <a:schemeClr val="tx2"/>
                </a:solidFill>
                <a:latin typeface="Arial" pitchFamily="-111" charset="0"/>
                <a:ea typeface="SimSun" charset="0"/>
                <a:cs typeface="SimSun" charset="0"/>
              </a:defRPr>
            </a:lvl9pPr>
          </a:lstStyle>
          <a:p>
            <a:pPr defTabSz="914400" fontAlgn="base">
              <a:spcBef>
                <a:spcPct val="0"/>
              </a:spcBef>
              <a:spcAft>
                <a:spcPct val="0"/>
              </a:spcAft>
            </a:pPr>
            <a:r>
              <a:rPr lang="en-US" b="1" dirty="0">
                <a:latin typeface="Arial Narrow"/>
              </a:rPr>
              <a:t>Therefore, just as through one man sin entered into the world, and death through sin, and so death spread to all men, because all sinned (NAU)</a:t>
            </a:r>
          </a:p>
        </p:txBody>
      </p:sp>
    </p:spTree>
    <p:extLst>
      <p:ext uri="{BB962C8B-B14F-4D97-AF65-F5344CB8AC3E}">
        <p14:creationId xmlns:p14="http://schemas.microsoft.com/office/powerpoint/2010/main" val="11452148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p:spPr>
        <p:txBody>
          <a:bodyPr/>
          <a:lstStyle/>
          <a:p>
            <a:r>
              <a:rPr lang="en-US" dirty="0">
                <a:effectLst>
                  <a:glow rad="101600">
                    <a:schemeClr val="bg2">
                      <a:alpha val="75000"/>
                    </a:schemeClr>
                  </a:glow>
                </a:effectLst>
              </a:rPr>
              <a:t>Romans 5:12</a:t>
            </a: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defTabSz="914400"/>
            <a:r>
              <a:rPr lang="en-US" sz="4000" b="1" dirty="0">
                <a:solidFill>
                  <a:srgbClr val="FFFFCC"/>
                </a:solidFill>
                <a:effectLst>
                  <a:glow rad="101600">
                    <a:srgbClr val="000000">
                      <a:alpha val="75000"/>
                    </a:srgbClr>
                  </a:glow>
                </a:effectLst>
                <a:latin typeface="Arial Narrow"/>
              </a:rPr>
              <a:t>When Adam sinned, sin entered the world. Adam</a:t>
            </a:r>
            <a:r>
              <a:rPr lang="fr-FR" sz="4000" b="1" dirty="0">
                <a:solidFill>
                  <a:srgbClr val="FFFFCC"/>
                </a:solidFill>
                <a:effectLst>
                  <a:glow rad="101600">
                    <a:srgbClr val="000000">
                      <a:alpha val="75000"/>
                    </a:srgbClr>
                  </a:glow>
                </a:effectLst>
                <a:latin typeface="Arial Narrow"/>
              </a:rPr>
              <a:t>'</a:t>
            </a:r>
            <a:r>
              <a:rPr lang="en-US" sz="4000" b="1" dirty="0">
                <a:solidFill>
                  <a:srgbClr val="FFFFCC"/>
                </a:solidFill>
                <a:effectLst>
                  <a:glow rad="101600">
                    <a:srgbClr val="000000">
                      <a:alpha val="75000"/>
                    </a:srgbClr>
                  </a:glow>
                </a:effectLst>
                <a:latin typeface="Arial Narrow"/>
              </a:rPr>
              <a:t>s sin brought death, so death spread to everyone, for everyone sinned </a:t>
            </a:r>
            <a:r>
              <a:rPr lang="en-US" sz="3200" b="1" dirty="0">
                <a:solidFill>
                  <a:srgbClr val="FFFFCC"/>
                </a:solidFill>
                <a:effectLst>
                  <a:glow rad="101600">
                    <a:srgbClr val="000000">
                      <a:alpha val="75000"/>
                    </a:srgbClr>
                  </a:glow>
                </a:effectLst>
                <a:latin typeface="Arial Narrow"/>
              </a:rPr>
              <a:t>(NLT)</a:t>
            </a:r>
            <a:endParaRPr lang="en-US" sz="4000" b="1" dirty="0">
              <a:solidFill>
                <a:srgbClr val="FFFFCC"/>
              </a:solidFill>
              <a:effectLst>
                <a:glow rad="101600">
                  <a:srgbClr val="000000">
                    <a:alpha val="75000"/>
                  </a:srgbClr>
                </a:glow>
              </a:effectLst>
              <a:latin typeface="Arial Narrow"/>
            </a:endParaRPr>
          </a:p>
        </p:txBody>
      </p:sp>
    </p:spTree>
    <p:extLst>
      <p:ext uri="{BB962C8B-B14F-4D97-AF65-F5344CB8AC3E}">
        <p14:creationId xmlns:p14="http://schemas.microsoft.com/office/powerpoint/2010/main" val="308059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 3 Fall Result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3976" y="105544"/>
            <a:ext cx="7772400" cy="803176"/>
          </a:xfrm>
        </p:spPr>
        <p:txBody>
          <a:bodyPr/>
          <a:lstStyle/>
          <a:p>
            <a:r>
              <a:rPr lang="en-US" b="1" dirty="0">
                <a:effectLst>
                  <a:glow rad="101600">
                    <a:schemeClr val="bg2">
                      <a:alpha val="75000"/>
                    </a:schemeClr>
                  </a:glow>
                </a:effectLst>
                <a:latin typeface="Arial" panose="020B0604020202020204" pitchFamily="34" charset="0"/>
                <a:cs typeface="Arial" panose="020B0604020202020204" pitchFamily="34" charset="0"/>
              </a:rPr>
              <a:t>Results of Sin</a:t>
            </a:r>
          </a:p>
        </p:txBody>
      </p:sp>
      <p:sp>
        <p:nvSpPr>
          <p:cNvPr id="3" name="Title 1"/>
          <p:cNvSpPr txBox="1">
            <a:spLocks/>
          </p:cNvSpPr>
          <p:nvPr/>
        </p:nvSpPr>
        <p:spPr bwMode="auto">
          <a:xfrm>
            <a:off x="611560" y="1268760"/>
            <a:ext cx="8208912"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200" b="1" i="0" u="sng"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Shame</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a:t>
            </a:r>
            <a:r>
              <a:rPr kumimoji="0" lang="en-US" sz="3200" b="1" i="0"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Then the eyes of both of them were opened, and they knew that they were naked; and they sewed fig leaves together and made themselves loin coverings" </a:t>
            </a:r>
            <a:br>
              <a:rPr kumimoji="0" lang="en-US" sz="3200" b="1" i="0"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br>
            <a:r>
              <a:rPr kumimoji="0" lang="en-US" sz="3200" b="1" i="0"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(Gen. 3:7; cf. 2:25</a:t>
            </a:r>
            <a:r>
              <a:rPr kumimoji="0" lang="en-US" sz="24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NAU</a:t>
            </a:r>
            <a:r>
              <a:rPr kumimoji="0" lang="en-US" sz="3200" b="1" i="0"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200" b="1" i="0" u="sng"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Separation from God</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Adam hid in the Garden (Gen. 3:8)</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200" b="1" i="0" u="sng"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Death</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"In the day you eat from it, </a:t>
            </a:r>
            <a:b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b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you shall die" (Gen. 2:17 </a:t>
            </a:r>
            <a:r>
              <a:rPr kumimoji="0" lang="en-US" sz="24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NAU</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a:t>
            </a:r>
          </a:p>
        </p:txBody>
      </p:sp>
    </p:spTree>
    <p:extLst>
      <p:ext uri="{BB962C8B-B14F-4D97-AF65-F5344CB8AC3E}">
        <p14:creationId xmlns:p14="http://schemas.microsoft.com/office/powerpoint/2010/main" val="1341676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2267994"/>
            </a:xfrm>
            <a:prstGeom prst="rect">
              <a:avLst/>
            </a:prstGeom>
            <a:solidFill>
              <a:srgbClr val="F2DFD3"/>
            </a:solidFill>
          </p:spPr>
          <p:txBody>
            <a:bodyPr wrap="square" rtlCol="0">
              <a:spAutoFit/>
            </a:bodyPr>
            <a:lstStyle/>
            <a:p>
              <a:pPr defTabSz="914400" fontAlgn="base">
                <a:spcBef>
                  <a:spcPct val="0"/>
                </a:spcBef>
                <a:spcAft>
                  <a:spcPct val="0"/>
                </a:spcAft>
              </a:pPr>
              <a:r>
                <a:rPr lang="en-US" sz="6600" b="1" dirty="0">
                  <a:solidFill>
                    <a:srgbClr val="FFFFCC">
                      <a:lumMod val="10000"/>
                    </a:srgbClr>
                  </a:solidFill>
                  <a:latin typeface="Arial"/>
                  <a:ea typeface="ＭＳ Ｐゴシック" charset="-128"/>
                  <a:cs typeface="Arial"/>
                </a:rPr>
                <a:t> </a:t>
              </a:r>
              <a:endParaRPr lang="en-US" sz="6000" b="1" dirty="0">
                <a:solidFill>
                  <a:srgbClr val="FFFFCC">
                    <a:lumMod val="10000"/>
                  </a:srgbClr>
                </a:solidFill>
                <a:latin typeface="Arial"/>
                <a:ea typeface="ＭＳ Ｐゴシック" charset="-128"/>
                <a:cs typeface="Arial"/>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Clr>
                <a:srgbClr val="0078F0"/>
              </a:buClr>
              <a:buSzPct val="85000"/>
              <a:buFont typeface="Wingdings" pitchFamily="-112" charset="2"/>
              <a:buChar char="o"/>
              <a:defRPr/>
            </a:pPr>
            <a:r>
              <a:rPr lang="en-US" sz="3200" b="1" kern="0" dirty="0">
                <a:solidFill>
                  <a:srgbClr val="000000"/>
                </a:solidFill>
                <a:latin typeface="Arial"/>
                <a:ea typeface="ＭＳ Ｐゴシック" pitchFamily="-111" charset="-128"/>
                <a:cs typeface="ＭＳ Ｐゴシック" pitchFamily="-111" charset="-128"/>
              </a:rPr>
              <a:t>Many psychologists believe so!</a:t>
            </a:r>
          </a:p>
        </p:txBody>
      </p:sp>
      <p:sp>
        <p:nvSpPr>
          <p:cNvPr id="8" name="TextBox 7"/>
          <p:cNvSpPr txBox="1"/>
          <p:nvPr/>
        </p:nvSpPr>
        <p:spPr>
          <a:xfrm>
            <a:off x="35913" y="4149080"/>
            <a:ext cx="3520314" cy="1163395"/>
          </a:xfrm>
          <a:prstGeom prst="rect">
            <a:avLst/>
          </a:prstGeom>
          <a:noFill/>
        </p:spPr>
        <p:txBody>
          <a:bodyPr wrap="square" rtlCol="0">
            <a:spAutoFit/>
          </a:bodyPr>
          <a:lstStyle/>
          <a:p>
            <a:pPr defTabSz="914400" fontAlgn="base">
              <a:lnSpc>
                <a:spcPct val="70000"/>
              </a:lnSpc>
              <a:spcBef>
                <a:spcPct val="0"/>
              </a:spcBef>
              <a:spcAft>
                <a:spcPct val="0"/>
              </a:spcAft>
            </a:pPr>
            <a:r>
              <a:rPr lang="en-US" sz="4800" b="1" dirty="0">
                <a:solidFill>
                  <a:srgbClr val="FFFFCC">
                    <a:lumMod val="10000"/>
                  </a:srgbClr>
                </a:solidFill>
                <a:latin typeface="Arial"/>
                <a:ea typeface="ＭＳ Ｐゴシック" charset="-128"/>
                <a:cs typeface="Arial"/>
              </a:rPr>
              <a:t>Born</a:t>
            </a:r>
            <a:br>
              <a:rPr lang="en-US" sz="4800" b="1" dirty="0">
                <a:solidFill>
                  <a:srgbClr val="FFFFCC">
                    <a:lumMod val="10000"/>
                  </a:srgbClr>
                </a:solidFill>
                <a:latin typeface="Arial"/>
                <a:ea typeface="ＭＳ Ｐゴシック" charset="-128"/>
                <a:cs typeface="Arial"/>
              </a:rPr>
            </a:br>
            <a:r>
              <a:rPr lang="en-US" sz="4800" b="1" dirty="0">
                <a:solidFill>
                  <a:srgbClr val="FFFFCC">
                    <a:lumMod val="10000"/>
                  </a:srgbClr>
                </a:solidFill>
                <a:latin typeface="Arial"/>
                <a:ea typeface="ＭＳ Ｐゴシック" charset="-128"/>
                <a:cs typeface="Arial"/>
              </a:rPr>
              <a:t>innocent </a:t>
            </a:r>
            <a:endParaRPr lang="en-US" sz="4400" b="1" dirty="0">
              <a:solidFill>
                <a:srgbClr val="FFFFCC">
                  <a:lumMod val="10000"/>
                </a:srgbClr>
              </a:solidFill>
              <a:latin typeface="Arial"/>
              <a:ea typeface="ＭＳ Ｐゴシック" charset="-128"/>
              <a:cs typeface="Arial"/>
            </a:endParaRPr>
          </a:p>
        </p:txBody>
      </p:sp>
      <p:sp>
        <p:nvSpPr>
          <p:cNvPr id="10" name="TextBox 9"/>
          <p:cNvSpPr txBox="1"/>
          <p:nvPr/>
        </p:nvSpPr>
        <p:spPr>
          <a:xfrm>
            <a:off x="35913" y="5157192"/>
            <a:ext cx="3599983" cy="1200329"/>
          </a:xfrm>
          <a:prstGeom prst="rect">
            <a:avLst/>
          </a:prstGeom>
          <a:noFill/>
        </p:spPr>
        <p:txBody>
          <a:bodyPr wrap="square" rtlCol="0">
            <a:spAutoFit/>
          </a:bodyPr>
          <a:lstStyle/>
          <a:p>
            <a:pPr defTabSz="914400" fontAlgn="base">
              <a:spcBef>
                <a:spcPct val="0"/>
              </a:spcBef>
              <a:spcAft>
                <a:spcPct val="0"/>
              </a:spcAft>
            </a:pPr>
            <a:r>
              <a:rPr lang="en-US" b="1" dirty="0">
                <a:solidFill>
                  <a:srgbClr val="FFFFCC">
                    <a:lumMod val="10000"/>
                  </a:srgbClr>
                </a:solidFill>
                <a:latin typeface="Arial"/>
                <a:ea typeface="ＭＳ Ｐゴシック" charset="-128"/>
                <a:cs typeface="Arial"/>
              </a:rPr>
              <a:t>Experiences, environment and society will shape a child's perception of what is right and wrong</a:t>
            </a:r>
            <a:endParaRPr lang="en-US" sz="1600" b="1" dirty="0">
              <a:solidFill>
                <a:srgbClr val="FFFFCC">
                  <a:lumMod val="10000"/>
                </a:srgbClr>
              </a:solidFill>
              <a:latin typeface="Arial"/>
              <a:ea typeface="ＭＳ Ｐゴシック" charset="-128"/>
              <a:cs typeface="Arial"/>
            </a:endParaRPr>
          </a:p>
        </p:txBody>
      </p:sp>
    </p:spTree>
    <p:extLst>
      <p:ext uri="{BB962C8B-B14F-4D97-AF65-F5344CB8AC3E}">
        <p14:creationId xmlns:p14="http://schemas.microsoft.com/office/powerpoint/2010/main" val="405698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indent="-342900" algn="ctr" defTabSz="914400" eaLnBrk="0" fontAlgn="base" hangingPunct="0">
              <a:spcBef>
                <a:spcPct val="20000"/>
              </a:spcBef>
              <a:spcAft>
                <a:spcPct val="0"/>
              </a:spcAft>
              <a:buClr>
                <a:srgbClr val="0078F0"/>
              </a:buClr>
              <a:buSzPct val="85000"/>
              <a:buFont typeface="Wingdings" pitchFamily="-112" charset="2"/>
              <a:buChar char="o"/>
              <a:defRPr/>
            </a:pPr>
            <a:r>
              <a:rPr lang="en-US" sz="2800" b="1" kern="0" dirty="0">
                <a:solidFill>
                  <a:srgbClr val="FFFFFF"/>
                </a:solidFill>
                <a:latin typeface="Arial"/>
                <a:ea typeface="ＭＳ Ｐゴシック" pitchFamily="-111" charset="-128"/>
                <a:cs typeface="ＭＳ Ｐゴシック" pitchFamily="-111" charset="-128"/>
              </a:rPr>
              <a:t>The article itself contrasts children (not babies!)</a:t>
            </a: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pPr defTabSz="914400" fontAlgn="base">
              <a:spcBef>
                <a:spcPct val="0"/>
              </a:spcBef>
              <a:spcAft>
                <a:spcPct val="0"/>
              </a:spcAft>
            </a:pPr>
            <a:r>
              <a:rPr lang="en-US" sz="4800" dirty="0">
                <a:solidFill>
                  <a:srgbClr val="FFFFCC">
                    <a:lumMod val="10000"/>
                  </a:srgbClr>
                </a:solidFill>
                <a:latin typeface="Times New Roman"/>
                <a:ea typeface="ＭＳ Ｐゴシック" charset="-128"/>
                <a:cs typeface="Times New Roman"/>
              </a:rPr>
              <a:t>Good kid,</a:t>
            </a:r>
            <a:endParaRPr lang="en-US" sz="4400" dirty="0">
              <a:solidFill>
                <a:srgbClr val="FFFFCC">
                  <a:lumMod val="10000"/>
                </a:srgbClr>
              </a:solidFill>
              <a:latin typeface="Times New Roman"/>
              <a:ea typeface="ＭＳ Ｐゴシック" charset="-128"/>
              <a:cs typeface="Times New Roman"/>
            </a:endParaRPr>
          </a:p>
        </p:txBody>
      </p:sp>
      <p:sp>
        <p:nvSpPr>
          <p:cNvPr id="8" name="TextBox 7"/>
          <p:cNvSpPr txBox="1"/>
          <p:nvPr/>
        </p:nvSpPr>
        <p:spPr>
          <a:xfrm>
            <a:off x="6466564" y="1203531"/>
            <a:ext cx="2829836" cy="830997"/>
          </a:xfrm>
          <a:prstGeom prst="rect">
            <a:avLst/>
          </a:prstGeom>
          <a:solidFill>
            <a:srgbClr val="F2DFD3"/>
          </a:solidFill>
        </p:spPr>
        <p:txBody>
          <a:bodyPr wrap="square" rtlCol="0">
            <a:spAutoFit/>
          </a:bodyPr>
          <a:lstStyle/>
          <a:p>
            <a:pPr defTabSz="914400" fontAlgn="base">
              <a:spcBef>
                <a:spcPct val="0"/>
              </a:spcBef>
              <a:spcAft>
                <a:spcPct val="0"/>
              </a:spcAft>
            </a:pPr>
            <a:r>
              <a:rPr lang="en-US" sz="4800" dirty="0">
                <a:solidFill>
                  <a:srgbClr val="FFFFCC">
                    <a:lumMod val="10000"/>
                  </a:srgbClr>
                </a:solidFill>
                <a:latin typeface="Times New Roman"/>
                <a:ea typeface="ＭＳ Ｐゴシック" charset="-128"/>
                <a:cs typeface="Times New Roman"/>
              </a:rPr>
              <a:t>Bad kid</a:t>
            </a:r>
            <a:endParaRPr lang="en-US" sz="4400" dirty="0">
              <a:solidFill>
                <a:srgbClr val="FFFFCC">
                  <a:lumMod val="10000"/>
                </a:srgbClr>
              </a:solidFill>
              <a:latin typeface="Times New Roman"/>
              <a:ea typeface="ＭＳ Ｐゴシック" charset="-128"/>
              <a:cs typeface="Times New Roman"/>
            </a:endParaRPr>
          </a:p>
        </p:txBody>
      </p:sp>
    </p:spTree>
    <p:extLst>
      <p:ext uri="{BB962C8B-B14F-4D97-AF65-F5344CB8AC3E}">
        <p14:creationId xmlns:p14="http://schemas.microsoft.com/office/powerpoint/2010/main" val="1627028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indent="-342900" defTabSz="914400" eaLnBrk="0" fontAlgn="base" hangingPunct="0">
              <a:spcBef>
                <a:spcPct val="20000"/>
              </a:spcBef>
              <a:spcAft>
                <a:spcPct val="0"/>
              </a:spcAft>
              <a:buClr>
                <a:srgbClr val="0078F0"/>
              </a:buClr>
              <a:buSzPct val="85000"/>
              <a:buFont typeface="Wingdings" charset="2"/>
              <a:buChar char="o"/>
            </a:pPr>
            <a:r>
              <a:rPr lang="en-US" sz="3200" b="1" dirty="0">
                <a:solidFill>
                  <a:srgbClr val="FFFFFF"/>
                </a:solidFill>
                <a:latin typeface="Arial" charset="0"/>
                <a:ea typeface="ＭＳ Ｐゴシック" charset="-128"/>
                <a:cs typeface="ＭＳ Ｐゴシック" charset="-128"/>
              </a:rPr>
              <a:t>The biblical view of original sin fits with what every parent knows. </a:t>
            </a:r>
          </a:p>
          <a:p>
            <a:pPr marL="342900" indent="-342900" defTabSz="914400" eaLnBrk="0" fontAlgn="base" hangingPunct="0">
              <a:spcBef>
                <a:spcPct val="20000"/>
              </a:spcBef>
              <a:spcAft>
                <a:spcPct val="0"/>
              </a:spcAft>
              <a:buClr>
                <a:srgbClr val="0078F0"/>
              </a:buClr>
              <a:buSzPct val="85000"/>
            </a:pPr>
            <a:r>
              <a:rPr lang="en-US" sz="3200" b="1" dirty="0">
                <a:solidFill>
                  <a:srgbClr val="FFFFFF"/>
                </a:solidFill>
                <a:latin typeface="Arial" charset="0"/>
                <a:ea typeface="ＭＳ Ｐゴシック" charset="-128"/>
                <a:cs typeface="ＭＳ Ｐゴシック" charset="-128"/>
              </a:rPr>
              <a:t> </a:t>
            </a:r>
          </a:p>
          <a:p>
            <a:pPr marL="342900" indent="-342900" defTabSz="914400" eaLnBrk="0" fontAlgn="base" hangingPunct="0">
              <a:spcBef>
                <a:spcPct val="20000"/>
              </a:spcBef>
              <a:spcAft>
                <a:spcPct val="0"/>
              </a:spcAft>
              <a:buClr>
                <a:srgbClr val="0078F0"/>
              </a:buClr>
              <a:buSzPct val="85000"/>
              <a:buFont typeface="Wingdings" charset="2"/>
              <a:buChar char="o"/>
            </a:pPr>
            <a:r>
              <a:rPr lang="en-US" sz="3200" b="1" dirty="0">
                <a:solidFill>
                  <a:srgbClr val="FFFFFF"/>
                </a:solidFill>
                <a:latin typeface="Arial" charset="0"/>
                <a:ea typeface="ＭＳ Ｐゴシック" charset="-128"/>
                <a:cs typeface="ＭＳ Ｐゴシック" charset="-128"/>
              </a:rPr>
              <a:t>It also explains why we all must teach children to do right instead of wrong.</a:t>
            </a:r>
          </a:p>
        </p:txBody>
      </p:sp>
    </p:spTree>
    <p:extLst>
      <p:ext uri="{BB962C8B-B14F-4D97-AF65-F5344CB8AC3E}">
        <p14:creationId xmlns:p14="http://schemas.microsoft.com/office/powerpoint/2010/main" val="15237312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en-US" sz="5400" b="1" dirty="0">
                <a:effectLst>
                  <a:glow rad="228600">
                    <a:schemeClr val="tx1"/>
                  </a:glow>
                </a:effectLst>
              </a:rPr>
              <a:t>Self Esteem</a:t>
            </a:r>
          </a:p>
        </p:txBody>
      </p:sp>
    </p:spTree>
    <p:extLst>
      <p:ext uri="{BB962C8B-B14F-4D97-AF65-F5344CB8AC3E}">
        <p14:creationId xmlns:p14="http://schemas.microsoft.com/office/powerpoint/2010/main" val="2078066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ea typeface="ＭＳ Ｐゴシック" charset="-128"/>
                <a:cs typeface="ＭＳ Ｐゴシック" charset="-128"/>
              </a:rPr>
              <a:t>Adam versus Christ</a:t>
            </a:r>
            <a:endParaRPr lang="en-US">
              <a:ea typeface="ＭＳ Ｐゴシック" charset="-128"/>
              <a:cs typeface="ＭＳ Ｐゴシック" charset="-128"/>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ＭＳ Ｐゴシック" charset="-128"/>
              <a:cs typeface="ＭＳ Ｐゴシック" charset="-128"/>
            </a:endParaRPr>
          </a:p>
        </p:txBody>
      </p:sp>
      <p:sp>
        <p:nvSpPr>
          <p:cNvPr id="906246" name="Text Box 6"/>
          <p:cNvSpPr txBox="1">
            <a:spLocks noChangeArrowheads="1"/>
          </p:cNvSpPr>
          <p:nvPr/>
        </p:nvSpPr>
        <p:spPr bwMode="auto">
          <a:xfrm>
            <a:off x="2819400" y="2895600"/>
            <a:ext cx="3276600" cy="45720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charset="0"/>
                <a:ea typeface="ＭＳ Ｐゴシック" charset="-128"/>
                <a:cs typeface="ＭＳ Ｐゴシック" charset="-128"/>
              </a:rPr>
              <a:t>Romans 5:12-21</a:t>
            </a: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charset="0"/>
                <a:ea typeface="ＭＳ Ｐゴシック" charset="-128"/>
                <a:cs typeface="ＭＳ Ｐゴシック" charset="-128"/>
              </a:rPr>
              <a:t>1 Cor. 15:22</a:t>
            </a:r>
          </a:p>
        </p:txBody>
      </p:sp>
      <p:sp>
        <p:nvSpPr>
          <p:cNvPr id="906248" name="Text Box 8"/>
          <p:cNvSpPr txBox="1">
            <a:spLocks noChangeArrowheads="1"/>
          </p:cNvSpPr>
          <p:nvPr/>
        </p:nvSpPr>
        <p:spPr bwMode="auto">
          <a:xfrm>
            <a:off x="2819400" y="3962400"/>
            <a:ext cx="3276600" cy="45720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charset="0"/>
                <a:ea typeface="ＭＳ Ｐゴシック" charset="-128"/>
                <a:cs typeface="ＭＳ Ｐゴシック" charset="-128"/>
              </a:rPr>
              <a:t>1 Cor. 15:45-49</a:t>
            </a: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Tree>
    <p:extLst>
      <p:ext uri="{BB962C8B-B14F-4D97-AF65-F5344CB8AC3E}">
        <p14:creationId xmlns:p14="http://schemas.microsoft.com/office/powerpoint/2010/main" val="2940796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en-US" b="1" dirty="0">
                <a:effectLst>
                  <a:outerShdw blurRad="38100" dist="38100" dir="2700000" algn="tl">
                    <a:srgbClr val="000000"/>
                  </a:outerShdw>
                </a:effectLst>
                <a:ea typeface="ＭＳ Ｐゴシック" charset="-128"/>
                <a:cs typeface="ＭＳ Ｐゴシック" charset="-128"/>
              </a:rPr>
              <a:t>Romans 5:8-21</a:t>
            </a:r>
            <a:endParaRPr lang="en-US" b="1" dirty="0">
              <a:ea typeface="ＭＳ Ｐゴシック" charset="-128"/>
              <a:cs typeface="ＭＳ Ｐゴシック" charset="-128"/>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Adam gave us…</a:t>
                  </a: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Christ gives us…</a:t>
                  </a: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Ruin 5:9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Rescue 5:8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Sin 5:12, 15,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Righteousness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Death 5:12, 16,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Eternal life 5:17, 21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Separation from God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Relationship with God 5:11, 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Disobedience 5:12, 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Obedience 5:19</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Judgment 5:18</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Deliverance 5:10, 11</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Law 5:20</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Arial" charset="0"/>
                      <a:cs typeface="Arial" charset="0"/>
                    </a:rPr>
                    <a:t>Grace 5:20</a:t>
                  </a: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pic>
        <p:nvPicPr>
          <p:cNvPr id="36927" name="Picture 63" descr="IN0066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Adam</a:t>
            </a:r>
            <a:r>
              <a:rPr kumimoji="0" lang="fr-FR"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God</a:t>
            </a:r>
            <a:r>
              <a:rPr kumimoji="0" lang="fr-FR"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79277" name="Text Box 68"/>
          <p:cNvSpPr txBox="1">
            <a:spLocks noChangeArrowheads="1"/>
          </p:cNvSpPr>
          <p:nvPr/>
        </p:nvSpPr>
        <p:spPr bwMode="auto">
          <a:xfrm>
            <a:off x="8359811" y="22602"/>
            <a:ext cx="52770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33</a:t>
            </a:r>
          </a:p>
        </p:txBody>
      </p:sp>
    </p:spTree>
    <p:extLst>
      <p:ext uri="{BB962C8B-B14F-4D97-AF65-F5344CB8AC3E}">
        <p14:creationId xmlns:p14="http://schemas.microsoft.com/office/powerpoint/2010/main" val="38919248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en-US">
                <a:solidFill>
                  <a:schemeClr val="bg1"/>
                </a:solidFill>
              </a:rPr>
              <a:t>Romans 6</a:t>
            </a:r>
            <a:endParaRPr lang="en-US"/>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en-US" b="1" i="1">
                <a:solidFill>
                  <a:srgbClr val="FFFFFF"/>
                </a:solidFill>
              </a:rPr>
              <a:t>Righteousness is imparted in sanctification through positional identification with Christ</a:t>
            </a:r>
          </a:p>
        </p:txBody>
      </p:sp>
      <p:sp>
        <p:nvSpPr>
          <p:cNvPr id="780292" name="Text Box 4"/>
          <p:cNvSpPr txBox="1">
            <a:spLocks noChangeArrowheads="1"/>
          </p:cNvSpPr>
          <p:nvPr/>
        </p:nvSpPr>
        <p:spPr bwMode="auto">
          <a:xfrm>
            <a:off x="9237115" y="76200"/>
            <a:ext cx="793750" cy="457200"/>
          </a:xfrm>
          <a:prstGeom prst="rect">
            <a:avLst/>
          </a:prstGeom>
          <a:noFill/>
          <a:ln w="9525">
            <a:noFill/>
            <a:miter lim="800000"/>
            <a:headEnd/>
            <a:tailEnd/>
          </a:ln>
        </p:spPr>
        <p:txBody>
          <a:bodyPr wrap="none">
            <a:prstTxWarp prst="textNoShape">
              <a:avLst/>
            </a:prstTxWarp>
            <a:spAutoFit/>
          </a:bodyPr>
          <a:lstStyle/>
          <a:p>
            <a:pPr defTabSz="914400" fontAlgn="base">
              <a:spcBef>
                <a:spcPct val="50000"/>
              </a:spcBef>
              <a:spcAft>
                <a:spcPct val="0"/>
              </a:spcAft>
            </a:pPr>
            <a:r>
              <a:rPr lang="en-US" sz="2400" b="1">
                <a:solidFill>
                  <a:srgbClr val="FFFFFF"/>
                </a:solidFill>
                <a:latin typeface="Times New Roman" charset="0"/>
                <a:ea typeface="Osaka" charset="-128"/>
                <a:cs typeface="Osaka" charset="-128"/>
              </a:rPr>
              <a:t>154a</a:t>
            </a:r>
            <a:endParaRPr lang="en-US" sz="2400" b="1">
              <a:solidFill>
                <a:srgbClr val="000000"/>
              </a:solidFill>
              <a:latin typeface="Times New Roman" charset="0"/>
              <a:ea typeface="Osaka" charset="-128"/>
              <a:cs typeface="Osaka" charset="-128"/>
            </a:endParaRPr>
          </a:p>
        </p:txBody>
      </p:sp>
    </p:spTree>
    <p:extLst>
      <p:ext uri="{BB962C8B-B14F-4D97-AF65-F5344CB8AC3E}">
        <p14:creationId xmlns:p14="http://schemas.microsoft.com/office/powerpoint/2010/main" val="3311190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781315" name="Text Box 3"/>
          <p:cNvSpPr txBox="1">
            <a:spLocks noChangeArrowheads="1"/>
          </p:cNvSpPr>
          <p:nvPr/>
        </p:nvSpPr>
        <p:spPr bwMode="auto">
          <a:xfrm>
            <a:off x="9330267" y="76200"/>
            <a:ext cx="641350" cy="4572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FFFFFF"/>
                </a:solidFill>
                <a:latin typeface="Times New Roman" charset="0"/>
                <a:ea typeface="ＭＳ Ｐゴシック" charset="-128"/>
                <a:cs typeface="ＭＳ Ｐゴシック" charset="-128"/>
              </a:rPr>
              <a:t>145</a:t>
            </a:r>
          </a:p>
        </p:txBody>
      </p:sp>
      <p:graphicFrame>
        <p:nvGraphicFramePr>
          <p:cNvPr id="432168" name="Group 40"/>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42510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eaLnBrk="1" hangingPunct="1">
              <a:defRPr/>
            </a:pPr>
            <a:r>
              <a:rPr lang="en-US" sz="3000" b="1">
                <a:ea typeface="Times New Roman" pitchFamily="-112" charset="0"/>
                <a:cs typeface="Times New Roman" pitchFamily="-112" charset="0"/>
              </a:rPr>
              <a:t>Contrasts Between </a:t>
            </a:r>
            <a:br>
              <a:rPr lang="en-US" sz="3000" b="1">
                <a:ea typeface="Times New Roman" pitchFamily="-112" charset="0"/>
                <a:cs typeface="Times New Roman" pitchFamily="-112" charset="0"/>
              </a:rPr>
            </a:br>
            <a:r>
              <a:rPr lang="en-US" sz="3000" b="1">
                <a:ea typeface="Times New Roman" pitchFamily="-112" charset="0"/>
                <a:cs typeface="Times New Roman" pitchFamily="-112" charset="0"/>
              </a:rPr>
              <a:t>Justification and Sanctification</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3"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indent="-457200" algn="ctr" defTabSz="914400" fontAlgn="base">
              <a:spcBef>
                <a:spcPct val="50000"/>
              </a:spcBef>
              <a:spcAft>
                <a:spcPct val="0"/>
              </a:spcAft>
              <a:buSzPct val="80000"/>
              <a:defRPr/>
            </a:pPr>
            <a:endParaRPr lang="en-US" sz="1000" b="1" dirty="0">
              <a:solidFill>
                <a:srgbClr val="000000"/>
              </a:solidFill>
              <a:effectLst>
                <a:outerShdw blurRad="38100" dist="38100" dir="2700000" algn="tl">
                  <a:srgbClr val="FFFFFF"/>
                </a:outerShdw>
              </a:effectLst>
              <a:latin typeface="Arial" charset="0"/>
              <a:ea typeface="Times New Roman" charset="0"/>
              <a:cs typeface="Times New Roman" charset="0"/>
            </a:endParaRPr>
          </a:p>
          <a:p>
            <a:pPr marL="457200" indent="-457200" algn="ctr" defTabSz="914400" fontAlgn="base">
              <a:spcBef>
                <a:spcPct val="50000"/>
              </a:spcBef>
              <a:spcAft>
                <a:spcPct val="0"/>
              </a:spcAft>
              <a:buSzPct val="80000"/>
              <a:defRPr/>
            </a:pPr>
            <a:r>
              <a:rPr lang="en-US" sz="2400" b="1" dirty="0">
                <a:solidFill>
                  <a:srgbClr val="000000"/>
                </a:solidFill>
                <a:effectLst>
                  <a:outerShdw blurRad="38100" dist="38100" dir="2700000" algn="tl">
                    <a:srgbClr val="FFFFFF"/>
                  </a:outerShdw>
                </a:effectLst>
                <a:latin typeface="Arial" charset="0"/>
                <a:ea typeface="Times New Roman" charset="0"/>
                <a:cs typeface="Times New Roman" charset="0"/>
              </a:rPr>
              <a:t>SANCTIFICATION</a:t>
            </a:r>
          </a:p>
          <a:p>
            <a:pPr marL="457200" indent="-457200" algn="ctr" defTabSz="914400" fontAlgn="base">
              <a:spcBef>
                <a:spcPct val="50000"/>
              </a:spcBef>
              <a:spcAft>
                <a:spcPct val="0"/>
              </a:spcAft>
              <a:buSzPct val="80000"/>
              <a:buFontTx/>
              <a:buAutoNum type="arabicPeriod"/>
              <a:defRPr/>
            </a:pPr>
            <a:r>
              <a:rPr lang="en-US" altLang="ja-JP" sz="2400" b="1" dirty="0">
                <a:solidFill>
                  <a:srgbClr val="000000"/>
                </a:solidFill>
                <a:effectLst>
                  <a:outerShdw blurRad="38100" dist="38100" dir="2700000" algn="tl">
                    <a:srgbClr val="FFFFFF"/>
                  </a:outerShdw>
                </a:effectLst>
                <a:latin typeface="Arial" charset="0"/>
                <a:ea typeface="Times New Roman" charset="0"/>
                <a:cs typeface="Times New Roman" charset="0"/>
              </a:rPr>
              <a:t>"Set apart"</a:t>
            </a:r>
          </a:p>
          <a:p>
            <a:pPr marL="457200" indent="-457200" algn="ctr" defTabSz="914400" fontAlgn="base">
              <a:spcBef>
                <a:spcPct val="50000"/>
              </a:spcBef>
              <a:spcAft>
                <a:spcPct val="0"/>
              </a:spcAft>
              <a:buSzPct val="80000"/>
              <a:buFontTx/>
              <a:buAutoNum type="arabicPeriod"/>
              <a:defRPr/>
            </a:pPr>
            <a:r>
              <a:rPr lang="en-US" sz="2400" b="1" dirty="0">
                <a:solidFill>
                  <a:srgbClr val="000000"/>
                </a:solidFill>
                <a:effectLst>
                  <a:outerShdw blurRad="38100" dist="38100" dir="2700000" algn="tl">
                    <a:srgbClr val="FFFFFF"/>
                  </a:outerShdw>
                </a:effectLst>
                <a:latin typeface="Arial" charset="0"/>
                <a:ea typeface="Times New Roman" charset="0"/>
                <a:cs typeface="Times New Roman" charset="0"/>
              </a:rPr>
              <a:t>Internal condition</a:t>
            </a:r>
          </a:p>
          <a:p>
            <a:pPr marL="457200" indent="-457200" algn="ctr" defTabSz="914400" fontAlgn="base">
              <a:spcBef>
                <a:spcPct val="50000"/>
              </a:spcBef>
              <a:spcAft>
                <a:spcPct val="0"/>
              </a:spcAft>
              <a:buSzPct val="80000"/>
              <a:buFontTx/>
              <a:buAutoNum type="arabicPeriod"/>
              <a:defRPr/>
            </a:pPr>
            <a:r>
              <a:rPr lang="en-US" sz="2400" b="1" dirty="0">
                <a:solidFill>
                  <a:srgbClr val="000000"/>
                </a:solidFill>
                <a:effectLst>
                  <a:outerShdw blurRad="38100" dist="38100" dir="2700000" algn="tl">
                    <a:srgbClr val="FFFFFF"/>
                  </a:outerShdw>
                </a:effectLst>
                <a:latin typeface="Arial" charset="0"/>
                <a:ea typeface="Times New Roman" charset="0"/>
                <a:cs typeface="Times New Roman" charset="0"/>
              </a:rPr>
              <a:t>Continuous throughout life</a:t>
            </a:r>
          </a:p>
          <a:p>
            <a:pPr marL="457200" indent="-457200" algn="ctr" defTabSz="914400" fontAlgn="base">
              <a:spcBef>
                <a:spcPct val="50000"/>
              </a:spcBef>
              <a:spcAft>
                <a:spcPct val="0"/>
              </a:spcAft>
              <a:buSzPct val="80000"/>
              <a:buFontTx/>
              <a:buAutoNum type="arabicPeriod"/>
              <a:defRPr/>
            </a:pPr>
            <a:r>
              <a:rPr lang="en-US" sz="2400" b="1" dirty="0">
                <a:solidFill>
                  <a:srgbClr val="000000"/>
                </a:solidFill>
                <a:effectLst>
                  <a:outerShdw blurRad="38100" dist="38100" dir="2700000" algn="tl">
                    <a:srgbClr val="FFFFFF"/>
                  </a:outerShdw>
                </a:effectLst>
                <a:latin typeface="Arial" charset="0"/>
                <a:ea typeface="Times New Roman" charset="0"/>
                <a:cs typeface="Times New Roman" charset="0"/>
              </a:rPr>
              <a:t>We cooperate with God</a:t>
            </a:r>
          </a:p>
          <a:p>
            <a:pPr marL="457200" indent="-457200" algn="ctr" defTabSz="914400" fontAlgn="base">
              <a:spcBef>
                <a:spcPct val="50000"/>
              </a:spcBef>
              <a:spcAft>
                <a:spcPct val="0"/>
              </a:spcAft>
              <a:buSzPct val="80000"/>
              <a:buFontTx/>
              <a:buAutoNum type="arabicPeriod"/>
              <a:defRPr/>
            </a:pPr>
            <a:r>
              <a:rPr lang="en-US" sz="2400" b="1" dirty="0">
                <a:solidFill>
                  <a:srgbClr val="000000"/>
                </a:solidFill>
                <a:effectLst>
                  <a:outerShdw blurRad="38100" dist="38100" dir="2700000" algn="tl">
                    <a:srgbClr val="FFFFFF"/>
                  </a:outerShdw>
                </a:effectLst>
                <a:latin typeface="Arial" charset="0"/>
                <a:ea typeface="Times New Roman" charset="0"/>
                <a:cs typeface="Times New Roman" charset="0"/>
              </a:rPr>
              <a:t>Not perfect in this life</a:t>
            </a:r>
          </a:p>
          <a:p>
            <a:pPr marL="457200" indent="-457200" algn="ctr" defTabSz="914400" fontAlgn="base">
              <a:spcBef>
                <a:spcPct val="50000"/>
              </a:spcBef>
              <a:spcAft>
                <a:spcPct val="0"/>
              </a:spcAft>
              <a:buSzPct val="80000"/>
              <a:buFontTx/>
              <a:buAutoNum type="arabicPeriod"/>
              <a:defRPr/>
            </a:pPr>
            <a:r>
              <a:rPr lang="en-US" sz="2400" b="1" dirty="0">
                <a:solidFill>
                  <a:srgbClr val="000000"/>
                </a:solidFill>
                <a:effectLst>
                  <a:outerShdw blurRad="38100" dist="38100" dir="2700000" algn="tl">
                    <a:srgbClr val="FFFFFF"/>
                  </a:outerShdw>
                </a:effectLst>
                <a:latin typeface="Arial" charset="0"/>
                <a:ea typeface="Times New Roman" charset="0"/>
                <a:cs typeface="Times New Roman" charset="0"/>
              </a:rPr>
              <a:t>Different levels</a:t>
            </a:r>
          </a:p>
        </p:txBody>
      </p:sp>
      <p:sp>
        <p:nvSpPr>
          <p:cNvPr id="782340" name="Text Box 7"/>
          <p:cNvSpPr txBox="1">
            <a:spLocks noChangeArrowheads="1"/>
          </p:cNvSpPr>
          <p:nvPr/>
        </p:nvSpPr>
        <p:spPr bwMode="auto">
          <a:xfrm>
            <a:off x="8476717" y="76200"/>
            <a:ext cx="527007" cy="461665"/>
          </a:xfrm>
          <a:prstGeom prst="rect">
            <a:avLst/>
          </a:prstGeom>
          <a:solidFill>
            <a:schemeClr val="bg1"/>
          </a:solid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FFFFFF"/>
                </a:solidFill>
                <a:latin typeface="Arial"/>
                <a:ea typeface="ＭＳ Ｐゴシック" charset="-128"/>
                <a:cs typeface="Arial"/>
              </a:rPr>
              <a:t>34</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en-US" sz="2400" b="1" dirty="0">
                <a:solidFill>
                  <a:srgbClr val="000000"/>
                </a:solidFill>
                <a:effectLst>
                  <a:outerShdw blurRad="38100" dist="38100" dir="2700000" algn="tl">
                    <a:srgbClr val="FFFFFF"/>
                  </a:outerShdw>
                </a:effectLst>
                <a:ea typeface="Times New Roman" charset="0"/>
                <a:cs typeface="Times New Roman" charset="0"/>
              </a:rPr>
              <a:t>JUSTIFICATION</a:t>
            </a:r>
          </a:p>
          <a:p>
            <a:pPr marL="457200" indent="-457200" algn="ctr" eaLnBrk="1" hangingPunct="1">
              <a:spcBef>
                <a:spcPct val="50000"/>
              </a:spcBef>
              <a:buClrTx/>
              <a:buSzPct val="80000"/>
              <a:buFontTx/>
              <a:buAutoNum type="arabicPeriod"/>
              <a:defRPr/>
            </a:pPr>
            <a:r>
              <a:rPr lang="en-US" altLang="ja-JP" sz="2400" b="1" dirty="0">
                <a:solidFill>
                  <a:srgbClr val="000000"/>
                </a:solidFill>
                <a:effectLst>
                  <a:outerShdw blurRad="38100" dist="38100" dir="2700000" algn="tl">
                    <a:srgbClr val="FFFFFF"/>
                  </a:outerShdw>
                </a:effectLst>
                <a:ea typeface="Times New Roman" charset="0"/>
                <a:cs typeface="Times New Roman" charset="0"/>
              </a:rPr>
              <a:t>"Not guilty"</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Legal Standing</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Once for all time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Entirely God</a:t>
            </a:r>
            <a:r>
              <a:rPr lang="fr-FR" altLang="ja-JP" sz="2400" b="1" dirty="0">
                <a:solidFill>
                  <a:srgbClr val="000000"/>
                </a:solidFill>
                <a:effectLst>
                  <a:outerShdw blurRad="38100" dist="38100" dir="2700000" algn="tl">
                    <a:srgbClr val="FFFFFF"/>
                  </a:outerShdw>
                </a:effectLst>
                <a:ea typeface="Times New Roman" charset="0"/>
                <a:cs typeface="Times New Roman" charset="0"/>
              </a:rPr>
              <a:t>'</a:t>
            </a:r>
            <a:r>
              <a:rPr lang="en-US" sz="2400" b="1" dirty="0">
                <a:solidFill>
                  <a:srgbClr val="000000"/>
                </a:solidFill>
                <a:effectLst>
                  <a:outerShdw blurRad="38100" dist="38100" dir="2700000" algn="tl">
                    <a:srgbClr val="FFFFFF"/>
                  </a:outerShdw>
                </a:effectLst>
                <a:ea typeface="Times New Roman" charset="0"/>
                <a:cs typeface="Times New Roman" charset="0"/>
              </a:rPr>
              <a:t>s work</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Perfect in this life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Same in all Christians</a:t>
            </a:r>
          </a:p>
        </p:txBody>
      </p:sp>
      <p:sp>
        <p:nvSpPr>
          <p:cNvPr id="8" name="Text Box 7"/>
          <p:cNvSpPr txBox="1">
            <a:spLocks noChangeArrowheads="1"/>
          </p:cNvSpPr>
          <p:nvPr/>
        </p:nvSpPr>
        <p:spPr bwMode="auto">
          <a:xfrm>
            <a:off x="9340321" y="128058"/>
            <a:ext cx="869349" cy="461665"/>
          </a:xfrm>
          <a:prstGeom prst="rect">
            <a:avLst/>
          </a:prstGeom>
          <a:solidFill>
            <a:schemeClr val="bg1"/>
          </a:solid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FFFFFF"/>
                </a:solidFill>
                <a:latin typeface="Arial"/>
                <a:ea typeface="ＭＳ Ｐゴシック" charset="-128"/>
                <a:cs typeface="Arial"/>
              </a:rPr>
              <a:t>155k</a:t>
            </a:r>
          </a:p>
        </p:txBody>
      </p:sp>
    </p:spTree>
    <p:extLst>
      <p:ext uri="{BB962C8B-B14F-4D97-AF65-F5344CB8AC3E}">
        <p14:creationId xmlns:p14="http://schemas.microsoft.com/office/powerpoint/2010/main" val="28567177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subTnLst>
                                    <p:audio>
                                      <p:cMediaNode>
                                        <p:cTn display="0" masterRel="sameClick">
                                          <p:stCondLst>
                                            <p:cond evt="begin" delay="0">
                                              <p:tn val="10"/>
                                            </p:cond>
                                          </p:stCondLst>
                                          <p:endCondLst>
                                            <p:cond evt="onStopAudio" delay="0">
                                              <p:tgtEl>
                                                <p:sldTgt/>
                                              </p:tgtEl>
                                            </p:cond>
                                          </p:endCondLst>
                                        </p:cTn>
                                        <p:tgtEl>
                                          <p:sndTgt r:embed="rId2" name="OWORSHI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7971" name="Text Box 3"/>
          <p:cNvSpPr txBox="1">
            <a:spLocks noChangeArrowheads="1"/>
          </p:cNvSpPr>
          <p:nvPr/>
        </p:nvSpPr>
        <p:spPr bwMode="auto">
          <a:xfrm>
            <a:off x="0" y="1524000"/>
            <a:ext cx="91440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3200" i="1" dirty="0">
                <a:solidFill>
                  <a:srgbClr val="FFFFFF"/>
                </a:solidFill>
                <a:latin typeface="Arial" pitchFamily="-112" charset="0"/>
                <a:ea typeface="ＭＳ Ｐゴシック" charset="-128"/>
                <a:cs typeface="ＭＳ Ｐゴシック" charset="-128"/>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i="1">
                  <a:solidFill>
                    <a:srgbClr val="FFFFFF"/>
                  </a:solidFill>
                  <a:latin typeface="Arial" charset="0"/>
                </a:rPr>
                <a:t>Chapter 6</a:t>
              </a:r>
              <a:br>
                <a:rPr lang="en-US" sz="2800" i="1">
                  <a:solidFill>
                    <a:srgbClr val="FFFFFF"/>
                  </a:solidFill>
                  <a:latin typeface="Arial" charset="0"/>
                </a:rPr>
              </a:br>
              <a:r>
                <a:rPr lang="en-US" sz="2800" i="1">
                  <a:solidFill>
                    <a:srgbClr val="FFFFFF"/>
                  </a:solidFill>
                  <a:latin typeface="Arial" charset="0"/>
                </a:rPr>
                <a:t>New Basis</a:t>
              </a:r>
              <a:br>
                <a:rPr lang="en-US" sz="2800" i="1">
                  <a:solidFill>
                    <a:srgbClr val="FFFFFF"/>
                  </a:solidFill>
                  <a:latin typeface="Arial" charset="0"/>
                </a:rPr>
              </a:br>
              <a:r>
                <a:rPr lang="en-US" sz="2800" i="1">
                  <a:solidFill>
                    <a:srgbClr val="FFFFFF"/>
                  </a:solidFill>
                  <a:latin typeface="Arial" charset="0"/>
                </a:rPr>
                <a:t>––</a:t>
              </a:r>
              <a:br>
                <a:rPr lang="en-US" sz="2800" i="1">
                  <a:solidFill>
                    <a:srgbClr val="FFFFFF"/>
                  </a:solidFill>
                  <a:latin typeface="Arial" charset="0"/>
                </a:rPr>
              </a:br>
              <a:r>
                <a:rPr lang="en-US" sz="2800" i="1">
                  <a:solidFill>
                    <a:srgbClr val="FFFFFF"/>
                  </a:solidFill>
                  <a:latin typeface="Arial" charset="0"/>
                </a:rPr>
                <a:t>Identification</a:t>
              </a:r>
            </a:p>
          </p:txBody>
        </p:sp>
      </p:grpSp>
      <p:sp>
        <p:nvSpPr>
          <p:cNvPr id="8" name="Text Box 10">
            <a:extLst>
              <a:ext uri="{FF2B5EF4-FFF2-40B4-BE49-F238E27FC236}">
                <a16:creationId xmlns:a16="http://schemas.microsoft.com/office/drawing/2014/main" id="{D70594B9-9F4C-2344-9FD7-EF0E91D5FD74}"/>
              </a:ext>
            </a:extLst>
          </p:cNvPr>
          <p:cNvSpPr txBox="1">
            <a:spLocks noChangeArrowheads="1"/>
          </p:cNvSpPr>
          <p:nvPr/>
        </p:nvSpPr>
        <p:spPr bwMode="auto">
          <a:xfrm>
            <a:off x="8178800" y="8468"/>
            <a:ext cx="96520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algn="ctr" defTabSz="914400" fontAlgn="base">
              <a:spcBef>
                <a:spcPct val="50000"/>
              </a:spcBef>
              <a:spcAft>
                <a:spcPct val="0"/>
              </a:spcAft>
              <a:defRPr/>
            </a:pPr>
            <a:r>
              <a:rPr lang="en-US" sz="2400" b="1" dirty="0">
                <a:solidFill>
                  <a:srgbClr val="FFFFFF"/>
                </a:solidFill>
                <a:latin typeface="Arial" charset="0"/>
                <a:ea typeface="ＭＳ Ｐゴシック" charset="-128"/>
                <a:cs typeface="ＭＳ Ｐゴシック" charset="-128"/>
              </a:rPr>
              <a:t>33</a:t>
            </a:r>
          </a:p>
        </p:txBody>
      </p:sp>
    </p:spTree>
    <p:extLst>
      <p:ext uri="{BB962C8B-B14F-4D97-AF65-F5344CB8AC3E}">
        <p14:creationId xmlns:p14="http://schemas.microsoft.com/office/powerpoint/2010/main" val="31522978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7</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Relationship</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Freedom</a:t>
              </a:r>
            </a:p>
          </p:txBody>
        </p:sp>
      </p:grpSp>
      <p:sp>
        <p:nvSpPr>
          <p:cNvPr id="11" name="TextBox 10"/>
          <p:cNvSpPr txBox="1"/>
          <p:nvPr/>
        </p:nvSpPr>
        <p:spPr>
          <a:xfrm>
            <a:off x="6172200" y="2362200"/>
            <a:ext cx="2971800" cy="4154488"/>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"As a wife is no longer married to her husband when he dies, so a Christian is no longer under the Law" </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b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(John A. Witmer,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"Romans," in </a:t>
            </a:r>
            <a:r>
              <a:rPr kumimoji="0" lang="en-US" altLang="ja-JP"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BKC</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2:465).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4" name="Text Box 10">
            <a:extLst>
              <a:ext uri="{FF2B5EF4-FFF2-40B4-BE49-F238E27FC236}">
                <a16:creationId xmlns:a16="http://schemas.microsoft.com/office/drawing/2014/main" id="{AC493850-12BC-D343-9CF6-2F3338DED416}"/>
              </a:ext>
            </a:extLst>
          </p:cNvPr>
          <p:cNvSpPr txBox="1">
            <a:spLocks noChangeArrowheads="1"/>
          </p:cNvSpPr>
          <p:nvPr/>
        </p:nvSpPr>
        <p:spPr bwMode="auto">
          <a:xfrm>
            <a:off x="8178800" y="8468"/>
            <a:ext cx="96520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algn="ctr" defTabSz="914400" fontAlgn="base">
              <a:spcBef>
                <a:spcPct val="50000"/>
              </a:spcBef>
              <a:spcAft>
                <a:spcPct val="0"/>
              </a:spcAft>
              <a:defRPr/>
            </a:pPr>
            <a:r>
              <a:rPr lang="en-US" sz="2400" b="1" dirty="0">
                <a:solidFill>
                  <a:srgbClr val="FFFFFF"/>
                </a:solidFill>
                <a:latin typeface="Arial" charset="0"/>
                <a:ea typeface="ＭＳ Ｐゴシック" charset="-128"/>
                <a:cs typeface="ＭＳ Ｐゴシック" charset="-128"/>
              </a:rPr>
              <a:t>33</a:t>
            </a:r>
          </a:p>
        </p:txBody>
      </p:sp>
    </p:spTree>
    <p:extLst>
      <p:ext uri="{BB962C8B-B14F-4D97-AF65-F5344CB8AC3E}">
        <p14:creationId xmlns:p14="http://schemas.microsoft.com/office/powerpoint/2010/main" val="24334004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3876" name="Text Box 4"/>
          <p:cNvSpPr txBox="1">
            <a:spLocks noChangeArrowheads="1"/>
          </p:cNvSpPr>
          <p:nvPr/>
        </p:nvSpPr>
        <p:spPr bwMode="auto">
          <a:xfrm>
            <a:off x="0" y="1524000"/>
            <a:ext cx="91440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Arial" pitchFamily="-112" charset="0"/>
                <a:ea typeface="ＭＳ Ｐゴシック" charset="-128"/>
                <a:cs typeface="+mn-cs"/>
              </a:rPr>
              <a:t>How does the blood of Christ apply to us?</a:t>
            </a: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6</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Basis</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Identification</a:t>
              </a: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7</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Relationship</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Freedom</a:t>
              </a: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Chapter 8</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New Power</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a:t>
              </a:r>
              <a:br>
                <a:rPr kumimoji="0" lang="en-US" sz="2800" b="0" i="1" u="none" strike="noStrike" kern="1200" cap="none" spc="0" normalizeH="0" baseline="0" noProof="0">
                  <a:ln>
                    <a:noFill/>
                  </a:ln>
                  <a:solidFill>
                    <a:srgbClr val="FFFFFF"/>
                  </a:solidFill>
                  <a:effectLst/>
                  <a:uLnTx/>
                  <a:uFillTx/>
                  <a:latin typeface="Arial" charset="0"/>
                  <a:ea typeface="ＭＳ Ｐゴシック" charset="0"/>
                </a:rPr>
              </a:br>
              <a:r>
                <a:rPr kumimoji="0" lang="en-US" sz="2800" b="0" i="1" u="none" strike="noStrike" kern="1200" cap="none" spc="0" normalizeH="0" baseline="0" noProof="0">
                  <a:ln>
                    <a:noFill/>
                  </a:ln>
                  <a:solidFill>
                    <a:srgbClr val="FFFFFF"/>
                  </a:solidFill>
                  <a:effectLst/>
                  <a:uLnTx/>
                  <a:uFillTx/>
                  <a:latin typeface="Arial" charset="0"/>
                  <a:ea typeface="ＭＳ Ｐゴシック" charset="0"/>
                </a:rPr>
                <a:t>Spirit</a:t>
              </a:r>
            </a:p>
          </p:txBody>
        </p:sp>
      </p:grpSp>
      <p:sp>
        <p:nvSpPr>
          <p:cNvPr id="14" name="Text Box 10">
            <a:extLst>
              <a:ext uri="{FF2B5EF4-FFF2-40B4-BE49-F238E27FC236}">
                <a16:creationId xmlns:a16="http://schemas.microsoft.com/office/drawing/2014/main" id="{D60281D5-F948-274B-BF24-7C56246D277F}"/>
              </a:ext>
            </a:extLst>
          </p:cNvPr>
          <p:cNvSpPr txBox="1">
            <a:spLocks noChangeArrowheads="1"/>
          </p:cNvSpPr>
          <p:nvPr/>
        </p:nvSpPr>
        <p:spPr bwMode="auto">
          <a:xfrm>
            <a:off x="8178800" y="8468"/>
            <a:ext cx="96520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prstTxWarp prst="textNoShape">
              <a:avLst/>
            </a:prstTxWarp>
            <a:spAutoFit/>
          </a:bodyPr>
          <a:lstStyle/>
          <a:p>
            <a:pPr algn="ctr" defTabSz="914400" fontAlgn="base">
              <a:spcBef>
                <a:spcPct val="50000"/>
              </a:spcBef>
              <a:spcAft>
                <a:spcPct val="0"/>
              </a:spcAft>
              <a:defRPr/>
            </a:pPr>
            <a:r>
              <a:rPr lang="en-US" sz="2400" b="1" dirty="0">
                <a:solidFill>
                  <a:srgbClr val="FFFFFF"/>
                </a:solidFill>
                <a:latin typeface="Arial" charset="0"/>
                <a:ea typeface="ＭＳ Ｐゴシック" charset="-128"/>
                <a:cs typeface="ＭＳ Ｐゴシック" charset="-128"/>
              </a:rPr>
              <a:t>33</a:t>
            </a:r>
          </a:p>
        </p:txBody>
      </p:sp>
    </p:spTree>
    <p:extLst>
      <p:ext uri="{BB962C8B-B14F-4D97-AF65-F5344CB8AC3E}">
        <p14:creationId xmlns:p14="http://schemas.microsoft.com/office/powerpoint/2010/main" val="395554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en-US" altLang="ja-JP" b="1" dirty="0">
                <a:ea typeface="ＭＳ Ｐゴシック" charset="-128"/>
                <a:cs typeface="ＭＳ Ｐゴシック" charset="-128"/>
              </a:rPr>
              <a:t>"Shall we go on sinning that grace may increase?"</a:t>
            </a:r>
            <a:br>
              <a:rPr lang="en-US" altLang="ja-JP" b="1" dirty="0">
                <a:ea typeface="ＭＳ Ｐゴシック" charset="-128"/>
                <a:cs typeface="ＭＳ Ｐゴシック" charset="-128"/>
              </a:rPr>
            </a:br>
            <a:r>
              <a:rPr lang="en-US" altLang="ja-JP" b="1" dirty="0">
                <a:ea typeface="ＭＳ Ｐゴシック" charset="-128"/>
                <a:cs typeface="ＭＳ Ｐゴシック" charset="-128"/>
              </a:rPr>
              <a:t> (Romans 6:1)</a:t>
            </a:r>
            <a:endParaRPr lang="en-US" b="1" dirty="0">
              <a:ea typeface="ＭＳ Ｐゴシック" charset="-128"/>
              <a:cs typeface="ＭＳ Ｐゴシック" charset="-128"/>
            </a:endParaRPr>
          </a:p>
        </p:txBody>
      </p:sp>
      <p:sp>
        <p:nvSpPr>
          <p:cNvPr id="194566" name="Text Box 6"/>
          <p:cNvSpPr txBox="1">
            <a:spLocks noChangeArrowheads="1"/>
          </p:cNvSpPr>
          <p:nvPr/>
        </p:nvSpPr>
        <p:spPr bwMode="auto">
          <a:xfrm>
            <a:off x="9347200" y="230981"/>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en-US" sz="2400" b="1" dirty="0">
                <a:solidFill>
                  <a:srgbClr val="FFFFFF"/>
                </a:solidFill>
                <a:latin typeface="Arial" charset="0"/>
                <a:ea typeface="Arial" charset="0"/>
                <a:cs typeface="Arial" charset="0"/>
              </a:rPr>
              <a:t>154a</a:t>
            </a:r>
          </a:p>
        </p:txBody>
      </p:sp>
    </p:spTree>
    <p:extLst>
      <p:ext uri="{BB962C8B-B14F-4D97-AF65-F5344CB8AC3E}">
        <p14:creationId xmlns:p14="http://schemas.microsoft.com/office/powerpoint/2010/main" val="39943659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a typeface="ＭＳ Ｐゴシック" charset="-128"/>
                <a:cs typeface="ＭＳ Ｐゴシック" charset="-128"/>
              </a:rPr>
              <a:t>Baptism identifies with His death</a:t>
            </a: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For Believers Only</a:t>
            </a:r>
          </a:p>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By Immersion Only</a:t>
            </a:r>
          </a:p>
        </p:txBody>
      </p:sp>
      <p:sp>
        <p:nvSpPr>
          <p:cNvPr id="196614" name="Text Box 6"/>
          <p:cNvSpPr txBox="1">
            <a:spLocks noChangeArrowheads="1"/>
          </p:cNvSpPr>
          <p:nvPr/>
        </p:nvSpPr>
        <p:spPr bwMode="auto">
          <a:xfrm>
            <a:off x="9304867"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en-US" sz="2400" b="1" dirty="0">
                <a:solidFill>
                  <a:srgbClr val="FFFFFF"/>
                </a:solidFill>
                <a:latin typeface="Arial" charset="0"/>
                <a:ea typeface="Arial" charset="0"/>
                <a:cs typeface="Arial" charset="0"/>
              </a:rPr>
              <a:t>154a</a:t>
            </a:r>
          </a:p>
        </p:txBody>
      </p:sp>
    </p:spTree>
    <p:extLst>
      <p:ext uri="{BB962C8B-B14F-4D97-AF65-F5344CB8AC3E}">
        <p14:creationId xmlns:p14="http://schemas.microsoft.com/office/powerpoint/2010/main" val="1478728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49867"/>
              <a:ext cx="3829051" cy="54186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endParaRPr lang="en-GB" sz="2400" dirty="0">
                <a:solidFill>
                  <a:schemeClr val="bg1"/>
                </a:solidFill>
                <a:latin typeface="Arial"/>
                <a:cs typeface="Arial"/>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endParaRPr lang="en-GB" sz="2400" dirty="0">
                <a:solidFill>
                  <a:schemeClr val="bg1"/>
                </a:solidFill>
                <a:latin typeface="Arial"/>
                <a:cs typeface="Arial"/>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endParaRPr lang="en-GB" sz="2400" dirty="0">
                <a:solidFill>
                  <a:schemeClr val="bg1"/>
                </a:solidFill>
                <a:latin typeface="Arial"/>
                <a:cs typeface="Arial"/>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endParaRPr lang="en-GB" sz="2400" dirty="0">
                <a:solidFill>
                  <a:schemeClr val="bg1"/>
                </a:solidFill>
                <a:latin typeface="Arial"/>
                <a:cs typeface="Arial"/>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endParaRPr lang="en-GB" sz="2400" dirty="0">
                <a:solidFill>
                  <a:schemeClr val="bg1"/>
                </a:solidFill>
                <a:latin typeface="Arial"/>
                <a:cs typeface="Arial"/>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endParaRPr lang="en-GB" sz="2400" dirty="0">
                <a:solidFill>
                  <a:schemeClr val="bg1"/>
                </a:solidFill>
                <a:latin typeface="Arial"/>
                <a:cs typeface="Arial"/>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endParaRPr lang="en-GB" sz="2400" dirty="0">
                <a:solidFill>
                  <a:schemeClr val="bg1"/>
                </a:solidFill>
                <a:latin typeface="Arial"/>
                <a:cs typeface="Arial"/>
              </a:endParaRPr>
            </a:p>
          </p:txBody>
        </p:sp>
      </p:grpSp>
      <p:sp>
        <p:nvSpPr>
          <p:cNvPr id="2" name="Title 1"/>
          <p:cNvSpPr>
            <a:spLocks noGrp="1"/>
          </p:cNvSpPr>
          <p:nvPr>
            <p:ph type="title"/>
          </p:nvPr>
        </p:nvSpPr>
        <p:spPr>
          <a:xfrm>
            <a:off x="38100" y="44450"/>
            <a:ext cx="4122787" cy="2367518"/>
          </a:xfrm>
        </p:spPr>
        <p:txBody>
          <a:bodyPr/>
          <a:lstStyle/>
          <a:p>
            <a:r>
              <a:rPr lang="en-US" sz="3600" b="1" dirty="0">
                <a:solidFill>
                  <a:schemeClr val="tx1"/>
                </a:solidFill>
                <a:effectLst/>
              </a:rPr>
              <a:t>THE LADDER OF SELF ESTEEM</a:t>
            </a:r>
          </a:p>
        </p:txBody>
      </p:sp>
      <p:sp>
        <p:nvSpPr>
          <p:cNvPr id="4" name="TextBox 3"/>
          <p:cNvSpPr txBox="1"/>
          <p:nvPr/>
        </p:nvSpPr>
        <p:spPr>
          <a:xfrm>
            <a:off x="1504152" y="5576088"/>
            <a:ext cx="7240594" cy="461665"/>
          </a:xfrm>
          <a:prstGeom prst="rect">
            <a:avLst/>
          </a:prstGeom>
          <a:noFill/>
        </p:spPr>
        <p:txBody>
          <a:bodyPr wrap="square" rtlCol="0">
            <a:spAutoFit/>
          </a:bodyPr>
          <a:lstStyle/>
          <a:p>
            <a:r>
              <a:rPr lang="en-US" altLang="zh-CN" sz="2400" dirty="0">
                <a:solidFill>
                  <a:schemeClr val="bg1"/>
                </a:solidFill>
                <a:latin typeface="Arial"/>
                <a:cs typeface="Arial"/>
              </a:rPr>
              <a:t>I WON'T DO IT</a:t>
            </a:r>
            <a:endParaRPr lang="en-GB" sz="2400" dirty="0">
              <a:solidFill>
                <a:schemeClr val="bg1"/>
              </a:solidFill>
              <a:latin typeface="Arial"/>
              <a:cs typeface="Arial"/>
            </a:endParaRPr>
          </a:p>
        </p:txBody>
      </p:sp>
      <p:sp>
        <p:nvSpPr>
          <p:cNvPr id="5" name="TextBox 4"/>
          <p:cNvSpPr txBox="1"/>
          <p:nvPr/>
        </p:nvSpPr>
        <p:spPr>
          <a:xfrm>
            <a:off x="2057396" y="4913659"/>
            <a:ext cx="6650044" cy="461665"/>
          </a:xfrm>
          <a:prstGeom prst="rect">
            <a:avLst/>
          </a:prstGeom>
          <a:noFill/>
        </p:spPr>
        <p:txBody>
          <a:bodyPr wrap="square" rtlCol="0">
            <a:spAutoFit/>
          </a:bodyPr>
          <a:lstStyle/>
          <a:p>
            <a:r>
              <a:rPr lang="en-US" altLang="zh-CN" sz="2400" dirty="0">
                <a:solidFill>
                  <a:schemeClr val="bg1"/>
                </a:solidFill>
                <a:latin typeface="Arial"/>
                <a:cs typeface="Arial"/>
              </a:rPr>
              <a:t>I CAN'T DO IT</a:t>
            </a:r>
            <a:endParaRPr lang="en-GB" sz="2400" dirty="0">
              <a:solidFill>
                <a:schemeClr val="bg1"/>
              </a:solidFill>
              <a:latin typeface="Arial"/>
              <a:cs typeface="Arial"/>
            </a:endParaRPr>
          </a:p>
        </p:txBody>
      </p:sp>
      <p:sp>
        <p:nvSpPr>
          <p:cNvPr id="6" name="TextBox 5"/>
          <p:cNvSpPr txBox="1"/>
          <p:nvPr/>
        </p:nvSpPr>
        <p:spPr>
          <a:xfrm>
            <a:off x="2690414" y="4277878"/>
            <a:ext cx="6054332" cy="461665"/>
          </a:xfrm>
          <a:prstGeom prst="rect">
            <a:avLst/>
          </a:prstGeom>
          <a:noFill/>
        </p:spPr>
        <p:txBody>
          <a:bodyPr wrap="square" rtlCol="0">
            <a:spAutoFit/>
          </a:bodyPr>
          <a:lstStyle/>
          <a:p>
            <a:r>
              <a:rPr lang="en-US" altLang="zh-CN" sz="2400" dirty="0">
                <a:solidFill>
                  <a:schemeClr val="bg1"/>
                </a:solidFill>
                <a:latin typeface="Arial"/>
                <a:cs typeface="Arial"/>
              </a:rPr>
              <a:t>I WANT TO DO IT</a:t>
            </a:r>
            <a:endParaRPr lang="en-GB" sz="2400" dirty="0">
              <a:solidFill>
                <a:schemeClr val="bg1"/>
              </a:solidFill>
              <a:latin typeface="Arial"/>
              <a:cs typeface="Arial"/>
            </a:endParaRPr>
          </a:p>
        </p:txBody>
      </p:sp>
      <p:sp>
        <p:nvSpPr>
          <p:cNvPr id="7" name="TextBox 6"/>
          <p:cNvSpPr txBox="1"/>
          <p:nvPr/>
        </p:nvSpPr>
        <p:spPr>
          <a:xfrm>
            <a:off x="3313427" y="3652419"/>
            <a:ext cx="5394013" cy="461665"/>
          </a:xfrm>
          <a:prstGeom prst="rect">
            <a:avLst/>
          </a:prstGeom>
          <a:noFill/>
        </p:spPr>
        <p:txBody>
          <a:bodyPr wrap="square" rtlCol="0">
            <a:spAutoFit/>
          </a:bodyPr>
          <a:lstStyle/>
          <a:p>
            <a:r>
              <a:rPr lang="en-US" altLang="zh-CN" sz="2400" dirty="0">
                <a:solidFill>
                  <a:schemeClr val="bg1"/>
                </a:solidFill>
                <a:latin typeface="Arial"/>
                <a:cs typeface="Arial"/>
              </a:rPr>
              <a:t>HOW DO I DO IT?</a:t>
            </a:r>
            <a:endParaRPr lang="en-GB" sz="2400" dirty="0">
              <a:solidFill>
                <a:schemeClr val="bg1"/>
              </a:solidFill>
              <a:latin typeface="Arial"/>
              <a:cs typeface="Arial"/>
            </a:endParaRPr>
          </a:p>
        </p:txBody>
      </p:sp>
      <p:sp>
        <p:nvSpPr>
          <p:cNvPr id="8" name="TextBox 7"/>
          <p:cNvSpPr txBox="1"/>
          <p:nvPr/>
        </p:nvSpPr>
        <p:spPr>
          <a:xfrm>
            <a:off x="3902498" y="3048873"/>
            <a:ext cx="4804942" cy="461665"/>
          </a:xfrm>
          <a:prstGeom prst="rect">
            <a:avLst/>
          </a:prstGeom>
          <a:noFill/>
        </p:spPr>
        <p:txBody>
          <a:bodyPr wrap="square" rtlCol="0">
            <a:spAutoFit/>
          </a:bodyPr>
          <a:lstStyle/>
          <a:p>
            <a:r>
              <a:rPr lang="en-US" altLang="zh-CN" sz="2400" dirty="0">
                <a:solidFill>
                  <a:schemeClr val="bg1"/>
                </a:solidFill>
                <a:latin typeface="Arial"/>
                <a:cs typeface="Arial"/>
              </a:rPr>
              <a:t>I'LL TRY TO DO IT</a:t>
            </a:r>
            <a:endParaRPr lang="en-GB" sz="2400" dirty="0">
              <a:solidFill>
                <a:schemeClr val="bg1"/>
              </a:solidFill>
              <a:latin typeface="Arial"/>
              <a:cs typeface="Arial"/>
            </a:endParaRPr>
          </a:p>
        </p:txBody>
      </p:sp>
      <p:sp>
        <p:nvSpPr>
          <p:cNvPr id="9" name="TextBox 8"/>
          <p:cNvSpPr txBox="1"/>
          <p:nvPr/>
        </p:nvSpPr>
        <p:spPr>
          <a:xfrm>
            <a:off x="4536312" y="2401254"/>
            <a:ext cx="4171128" cy="461665"/>
          </a:xfrm>
          <a:prstGeom prst="rect">
            <a:avLst/>
          </a:prstGeom>
          <a:noFill/>
        </p:spPr>
        <p:txBody>
          <a:bodyPr wrap="square" rtlCol="0">
            <a:spAutoFit/>
          </a:bodyPr>
          <a:lstStyle/>
          <a:p>
            <a:r>
              <a:rPr lang="en-US" altLang="zh-CN" sz="2400" dirty="0">
                <a:solidFill>
                  <a:schemeClr val="bg1"/>
                </a:solidFill>
                <a:latin typeface="Arial"/>
                <a:cs typeface="Arial"/>
              </a:rPr>
              <a:t>I CAN DO IT</a:t>
            </a:r>
            <a:endParaRPr lang="en-GB" sz="2400" dirty="0">
              <a:solidFill>
                <a:schemeClr val="bg1"/>
              </a:solidFill>
              <a:latin typeface="Arial"/>
              <a:cs typeface="Arial"/>
            </a:endParaRPr>
          </a:p>
        </p:txBody>
      </p:sp>
      <p:sp>
        <p:nvSpPr>
          <p:cNvPr id="10" name="TextBox 9"/>
          <p:cNvSpPr txBox="1"/>
          <p:nvPr/>
        </p:nvSpPr>
        <p:spPr>
          <a:xfrm>
            <a:off x="5138458" y="1758496"/>
            <a:ext cx="3623840" cy="461665"/>
          </a:xfrm>
          <a:prstGeom prst="rect">
            <a:avLst/>
          </a:prstGeom>
          <a:noFill/>
        </p:spPr>
        <p:txBody>
          <a:bodyPr wrap="square" rtlCol="0">
            <a:spAutoFit/>
          </a:bodyPr>
          <a:lstStyle/>
          <a:p>
            <a:r>
              <a:rPr lang="en-US" altLang="zh-CN" sz="2400" dirty="0">
                <a:solidFill>
                  <a:schemeClr val="bg1"/>
                </a:solidFill>
                <a:latin typeface="Arial"/>
                <a:cs typeface="Arial"/>
              </a:rPr>
              <a:t>I WILL DO IT</a:t>
            </a:r>
            <a:endParaRPr lang="en-GB" sz="2400" dirty="0">
              <a:solidFill>
                <a:schemeClr val="bg1"/>
              </a:solidFill>
              <a:latin typeface="Arial"/>
              <a:cs typeface="Arial"/>
            </a:endParaRPr>
          </a:p>
        </p:txBody>
      </p:sp>
      <p:sp>
        <p:nvSpPr>
          <p:cNvPr id="11" name="TextBox 10"/>
          <p:cNvSpPr txBox="1"/>
          <p:nvPr/>
        </p:nvSpPr>
        <p:spPr>
          <a:xfrm>
            <a:off x="5325927" y="945402"/>
            <a:ext cx="3829051" cy="646331"/>
          </a:xfrm>
          <a:prstGeom prst="rect">
            <a:avLst/>
          </a:prstGeom>
          <a:noFill/>
        </p:spPr>
        <p:txBody>
          <a:bodyPr wrap="square" rtlCol="0">
            <a:spAutoFit/>
          </a:bodyPr>
          <a:lstStyle/>
          <a:p>
            <a:r>
              <a:rPr lang="en-US" altLang="zh-CN" sz="3600" b="1" dirty="0">
                <a:latin typeface="Arial"/>
                <a:cs typeface="Arial"/>
              </a:rPr>
              <a:t>YES, I DID IT!</a:t>
            </a:r>
            <a:endParaRPr lang="en-GB" sz="3600" b="1" dirty="0">
              <a:latin typeface="Arial"/>
              <a:cs typeface="Arial"/>
            </a:endParaRPr>
          </a:p>
        </p:txBody>
      </p:sp>
    </p:spTree>
    <p:extLst>
      <p:ext uri="{BB962C8B-B14F-4D97-AF65-F5344CB8AC3E}">
        <p14:creationId xmlns:p14="http://schemas.microsoft.com/office/powerpoint/2010/main" val="851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4932363" cy="792163"/>
          </a:xfrm>
          <a:solidFill>
            <a:srgbClr val="B00032"/>
          </a:solidFill>
        </p:spPr>
        <p:txBody>
          <a:bodyPr/>
          <a:lstStyle/>
          <a:p>
            <a:pPr>
              <a:defRPr/>
            </a:pPr>
            <a:r>
              <a:rPr lang="en-US">
                <a:solidFill>
                  <a:schemeClr val="bg1"/>
                </a:solidFill>
                <a:effectLst>
                  <a:outerShdw blurRad="38100" dist="38100" dir="2700000" algn="tl">
                    <a:srgbClr val="000000"/>
                  </a:outerShdw>
                </a:effectLst>
              </a:rPr>
              <a:t>Dying to Sin (6:2)</a:t>
            </a:r>
          </a:p>
        </p:txBody>
      </p:sp>
      <p:sp>
        <p:nvSpPr>
          <p:cNvPr id="789508" name="Content Placeholder 2"/>
          <p:cNvSpPr txBox="1">
            <a:spLocks/>
          </p:cNvSpPr>
          <p:nvPr/>
        </p:nvSpPr>
        <p:spPr bwMode="auto">
          <a:xfrm>
            <a:off x="14288" y="5753329"/>
            <a:ext cx="9129712" cy="981075"/>
          </a:xfrm>
          <a:prstGeom prst="rect">
            <a:avLst/>
          </a:prstGeom>
          <a:noFill/>
          <a:ln w="9525">
            <a:noFill/>
            <a:miter lim="800000"/>
            <a:headEnd/>
            <a:tailEnd/>
          </a:ln>
        </p:spPr>
        <p:txBody>
          <a:bodyPr>
            <a:prstTxWarp prst="textNoShape">
              <a:avLst/>
            </a:prstTxWarp>
          </a:bodyPr>
          <a:lstStyle/>
          <a:p>
            <a:pPr algn="ctr" defTabSz="914400" eaLnBrk="0" fontAlgn="base" hangingPunct="0">
              <a:spcBef>
                <a:spcPct val="20000"/>
              </a:spcBef>
              <a:spcAft>
                <a:spcPct val="0"/>
              </a:spcAft>
            </a:pPr>
            <a:r>
              <a:rPr lang="en-US" sz="3200" b="1" dirty="0">
                <a:solidFill>
                  <a:prstClr val="black"/>
                </a:solidFill>
                <a:latin typeface="Arial" charset="0"/>
                <a:ea typeface="ヒラギノ角ゴ Pro W3" charset="-128"/>
                <a:cs typeface="ヒラギノ角ゴ Pro W3" charset="-128"/>
              </a:rPr>
              <a:t>"Well, I haven</a:t>
            </a:r>
            <a:r>
              <a:rPr lang="fr-FR" sz="3200" b="1" dirty="0">
                <a:solidFill>
                  <a:prstClr val="black"/>
                </a:solidFill>
                <a:latin typeface="Arial" charset="0"/>
                <a:ea typeface="ヒラギノ角ゴ Pro W3" charset="-128"/>
                <a:cs typeface="ヒラギノ角ゴ Pro W3" charset="-128"/>
              </a:rPr>
              <a:t>'</a:t>
            </a:r>
            <a:r>
              <a:rPr lang="en-US" sz="3200" b="1" dirty="0">
                <a:solidFill>
                  <a:prstClr val="black"/>
                </a:solidFill>
                <a:latin typeface="Arial" charset="0"/>
                <a:ea typeface="ヒラギノ角ゴ Pro W3" charset="-128"/>
                <a:cs typeface="ヒラギノ角ゴ Pro W3" charset="-128"/>
              </a:rPr>
              <a:t>t exactly </a:t>
            </a:r>
            <a:r>
              <a:rPr lang="en-US" sz="3200" b="1" i="1" dirty="0">
                <a:solidFill>
                  <a:prstClr val="black"/>
                </a:solidFill>
                <a:latin typeface="Arial" charset="0"/>
                <a:ea typeface="ヒラギノ角ゴ Pro W3" charset="-128"/>
                <a:cs typeface="ヒラギノ角ゴ Pro W3" charset="-128"/>
              </a:rPr>
              <a:t>DIED</a:t>
            </a:r>
            <a:r>
              <a:rPr lang="en-US" sz="3200" b="1" dirty="0">
                <a:solidFill>
                  <a:prstClr val="black"/>
                </a:solidFill>
                <a:latin typeface="Arial" charset="0"/>
                <a:ea typeface="ヒラギノ角ゴ Pro W3" charset="-128"/>
                <a:cs typeface="ヒラギノ角ゴ Pro W3" charset="-128"/>
              </a:rPr>
              <a:t> to sin, </a:t>
            </a:r>
            <a:br>
              <a:rPr lang="en-US" sz="3200" b="1" dirty="0">
                <a:solidFill>
                  <a:prstClr val="black"/>
                </a:solidFill>
                <a:latin typeface="Arial" charset="0"/>
                <a:ea typeface="ヒラギノ角ゴ Pro W3" charset="-128"/>
                <a:cs typeface="ヒラギノ角ゴ Pro W3" charset="-128"/>
              </a:rPr>
            </a:br>
            <a:r>
              <a:rPr lang="en-US" sz="3200" b="1" dirty="0">
                <a:solidFill>
                  <a:prstClr val="black"/>
                </a:solidFill>
                <a:latin typeface="Arial" charset="0"/>
                <a:ea typeface="ヒラギノ角ゴ Pro W3" charset="-128"/>
                <a:cs typeface="ヒラギノ角ゴ Pro W3" charset="-128"/>
              </a:rPr>
              <a:t>but I did feel kind of </a:t>
            </a:r>
            <a:r>
              <a:rPr lang="en-US" sz="3200" b="1" i="1" dirty="0">
                <a:solidFill>
                  <a:prstClr val="black"/>
                </a:solidFill>
                <a:latin typeface="Arial" charset="0"/>
                <a:ea typeface="ヒラギノ角ゴ Pro W3" charset="-128"/>
                <a:cs typeface="ヒラギノ角ゴ Pro W3" charset="-128"/>
              </a:rPr>
              <a:t>faint </a:t>
            </a:r>
            <a:r>
              <a:rPr lang="en-US" sz="3200" b="1" dirty="0">
                <a:solidFill>
                  <a:prstClr val="black"/>
                </a:solidFill>
                <a:latin typeface="Arial" charset="0"/>
                <a:ea typeface="ヒラギノ角ゴ Pro W3" charset="-128"/>
                <a:cs typeface="ヒラギノ角ゴ Pro W3" charset="-128"/>
              </a:rPr>
              <a:t>once."</a:t>
            </a:r>
          </a:p>
        </p:txBody>
      </p:sp>
      <p:sp>
        <p:nvSpPr>
          <p:cNvPr id="7" name="Text Box 14"/>
          <p:cNvSpPr txBox="1">
            <a:spLocks noChangeArrowheads="1"/>
          </p:cNvSpPr>
          <p:nvPr/>
        </p:nvSpPr>
        <p:spPr bwMode="auto">
          <a:xfrm>
            <a:off x="8553975" y="76200"/>
            <a:ext cx="52700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en-US" sz="2400" b="1" dirty="0">
                <a:solidFill>
                  <a:srgbClr val="FFFFFF"/>
                </a:solidFill>
                <a:latin typeface="Arial" charset="0"/>
                <a:ea typeface="ＭＳ Ｐゴシック" charset="-128"/>
                <a:cs typeface="ＭＳ Ｐゴシック" charset="-128"/>
              </a:rPr>
              <a:t>34</a:t>
            </a:r>
            <a:endParaRPr lang="en-US" sz="2400" b="1" dirty="0">
              <a:solidFill>
                <a:prstClr val="black"/>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5667730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en-US" sz="4000" b="1" dirty="0">
                <a:solidFill>
                  <a:srgbClr val="FFFFFF"/>
                </a:solidFill>
                <a:latin typeface="Arial" panose="020B0604020202020204" pitchFamily="34" charset="0"/>
                <a:ea typeface="ＭＳ Ｐゴシック" charset="-128"/>
                <a:cs typeface="Arial" panose="020B0604020202020204" pitchFamily="34" charset="0"/>
              </a:rPr>
              <a:t>What does it mean that those in Christ have "died to sin" (6:2)?</a:t>
            </a: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defTabSz="914400" fontAlgn="base">
              <a:spcBef>
                <a:spcPct val="0"/>
              </a:spcBef>
              <a:spcAft>
                <a:spcPct val="0"/>
              </a:spcAft>
            </a:pPr>
            <a:r>
              <a:rPr lang="en-US" sz="2800" b="1" dirty="0">
                <a:solidFill>
                  <a:srgbClr val="FFFFFF"/>
                </a:solidFill>
                <a:latin typeface="Arial" panose="020B0604020202020204" pitchFamily="34" charset="0"/>
                <a:cs typeface="Arial" panose="020B0604020202020204" pitchFamily="34" charset="0"/>
              </a:rPr>
              <a:t>Christians will </a:t>
            </a:r>
            <a:r>
              <a:rPr lang="en-US" sz="2800" b="1" dirty="0">
                <a:solidFill>
                  <a:srgbClr val="FFFF00"/>
                </a:solidFill>
                <a:latin typeface="Arial" panose="020B0604020202020204" pitchFamily="34" charset="0"/>
                <a:cs typeface="Arial" panose="020B0604020202020204" pitchFamily="34" charset="0"/>
              </a:rPr>
              <a:t>never sin again</a:t>
            </a:r>
            <a:r>
              <a:rPr lang="en-US" sz="2800" b="1" dirty="0">
                <a:solidFill>
                  <a:srgbClr val="FFFFFF"/>
                </a:solidFill>
                <a:latin typeface="Arial" panose="020B0604020202020204" pitchFamily="34" charset="0"/>
                <a:cs typeface="Arial" panose="020B0604020202020204" pitchFamily="34" charset="0"/>
              </a:rPr>
              <a:t>?</a:t>
            </a:r>
          </a:p>
          <a:p>
            <a:pPr defTabSz="914400" fontAlgn="base">
              <a:spcBef>
                <a:spcPct val="0"/>
              </a:spcBef>
              <a:spcAft>
                <a:spcPct val="0"/>
              </a:spcAft>
            </a:pPr>
            <a:r>
              <a:rPr lang="en-US" sz="2800" b="1" dirty="0">
                <a:solidFill>
                  <a:srgbClr val="FFFFFF"/>
                </a:solidFill>
                <a:latin typeface="Arial" panose="020B0604020202020204" pitchFamily="34" charset="0"/>
                <a:cs typeface="Arial" panose="020B0604020202020204" pitchFamily="34" charset="0"/>
              </a:rPr>
              <a:t>Believers </a:t>
            </a:r>
            <a:r>
              <a:rPr lang="en-US" sz="2800" b="1" dirty="0">
                <a:solidFill>
                  <a:srgbClr val="FFFF00"/>
                </a:solidFill>
                <a:latin typeface="Arial" panose="020B0604020202020204" pitchFamily="34" charset="0"/>
                <a:cs typeface="Arial" panose="020B0604020202020204" pitchFamily="34" charset="0"/>
              </a:rPr>
              <a:t>never have to sin</a:t>
            </a:r>
            <a:r>
              <a:rPr lang="en-US" sz="2800" b="1" dirty="0">
                <a:solidFill>
                  <a:srgbClr val="FFFFFF"/>
                </a:solidFill>
                <a:latin typeface="Arial" panose="020B0604020202020204" pitchFamily="34" charset="0"/>
                <a:cs typeface="Arial" panose="020B0604020202020204" pitchFamily="34" charset="0"/>
              </a:rPr>
              <a:t> in a given situation?</a:t>
            </a:r>
          </a:p>
          <a:p>
            <a:pPr defTabSz="914400" fontAlgn="base">
              <a:spcBef>
                <a:spcPct val="0"/>
              </a:spcBef>
              <a:spcAft>
                <a:spcPct val="0"/>
              </a:spcAft>
            </a:pPr>
            <a:r>
              <a:rPr lang="en-US" sz="2800" b="1" dirty="0">
                <a:solidFill>
                  <a:srgbClr val="FFFFFF"/>
                </a:solidFill>
                <a:latin typeface="Arial" panose="020B0604020202020204" pitchFamily="34" charset="0"/>
                <a:cs typeface="Arial" panose="020B0604020202020204" pitchFamily="34" charset="0"/>
              </a:rPr>
              <a:t>A true Christian will </a:t>
            </a:r>
            <a:r>
              <a:rPr lang="en-US" sz="2800" b="1" dirty="0">
                <a:solidFill>
                  <a:srgbClr val="FFFF00"/>
                </a:solidFill>
                <a:latin typeface="Arial" panose="020B0604020202020204" pitchFamily="34" charset="0"/>
                <a:cs typeface="Arial" panose="020B0604020202020204" pitchFamily="34" charset="0"/>
              </a:rPr>
              <a:t>never have a pattern of sinning</a:t>
            </a:r>
            <a:r>
              <a:rPr lang="en-US" sz="2800" b="1" dirty="0">
                <a:solidFill>
                  <a:srgbClr val="FFFFFF"/>
                </a:solidFill>
                <a:latin typeface="Arial" panose="020B0604020202020204" pitchFamily="34" charset="0"/>
                <a:cs typeface="Arial" panose="020B0604020202020204" pitchFamily="34" charset="0"/>
              </a:rPr>
              <a:t> in his life?</a:t>
            </a:r>
          </a:p>
          <a:p>
            <a:pPr defTabSz="914400" fontAlgn="base">
              <a:spcBef>
                <a:spcPct val="0"/>
              </a:spcBef>
              <a:spcAft>
                <a:spcPct val="0"/>
              </a:spcAft>
            </a:pPr>
            <a:r>
              <a:rPr lang="en-US" sz="2800" b="1" dirty="0">
                <a:solidFill>
                  <a:srgbClr val="FFFFFF"/>
                </a:solidFill>
                <a:latin typeface="Arial" panose="020B0604020202020204" pitchFamily="34" charset="0"/>
                <a:cs typeface="Arial" panose="020B0604020202020204" pitchFamily="34" charset="0"/>
              </a:rPr>
              <a:t>Something else? (state it)</a:t>
            </a:r>
          </a:p>
        </p:txBody>
      </p:sp>
      <p:sp>
        <p:nvSpPr>
          <p:cNvPr id="9" name="Rectangle 8"/>
          <p:cNvSpPr/>
          <p:nvPr/>
        </p:nvSpPr>
        <p:spPr>
          <a:xfrm>
            <a:off x="-12717" y="0"/>
            <a:ext cx="5952869" cy="707886"/>
          </a:xfrm>
          <a:prstGeom prst="rect">
            <a:avLst/>
          </a:prstGeom>
          <a:solidFill>
            <a:srgbClr val="800000"/>
          </a:solidFill>
        </p:spPr>
        <p:txBody>
          <a:bodyPr wrap="none">
            <a:spAutoFit/>
          </a:bodyPr>
          <a:lstStyle/>
          <a:p>
            <a:pPr algn="ctr" defTabSz="914400" fontAlgn="base">
              <a:spcBef>
                <a:spcPct val="0"/>
              </a:spcBef>
              <a:spcAft>
                <a:spcPct val="0"/>
              </a:spcAft>
              <a:defRPr/>
            </a:pPr>
            <a:r>
              <a:rPr lang="en-US" sz="40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rPr>
              <a:t>For your small group…</a:t>
            </a:r>
          </a:p>
        </p:txBody>
      </p:sp>
      <p:sp>
        <p:nvSpPr>
          <p:cNvPr id="10" name="Rectangle 9"/>
          <p:cNvSpPr/>
          <p:nvPr/>
        </p:nvSpPr>
        <p:spPr>
          <a:xfrm>
            <a:off x="2098080" y="6021288"/>
            <a:ext cx="6975923" cy="523220"/>
          </a:xfrm>
          <a:prstGeom prst="rect">
            <a:avLst/>
          </a:prstGeom>
          <a:solidFill>
            <a:srgbClr val="800000"/>
          </a:solidFill>
        </p:spPr>
        <p:txBody>
          <a:bodyPr wrap="none">
            <a:spAutoFit/>
          </a:bodyPr>
          <a:lstStyle/>
          <a:p>
            <a:pPr algn="ctr" defTabSz="914400" fontAlgn="base">
              <a:spcBef>
                <a:spcPct val="0"/>
              </a:spcBef>
              <a:spcAft>
                <a:spcPct val="0"/>
              </a:spcAft>
              <a:defRPr/>
            </a:pPr>
            <a:r>
              <a:rPr lang="en-US" sz="28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rPr>
              <a:t>Support your answer from Romans 6–7</a:t>
            </a:r>
          </a:p>
        </p:txBody>
      </p:sp>
      <p:pic>
        <p:nvPicPr>
          <p:cNvPr id="790534" name="Picture 10" descr="DeathDicke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9287933"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en-US" sz="2400" b="1">
                <a:solidFill>
                  <a:srgbClr val="FFFFFF"/>
                </a:solidFill>
                <a:latin typeface="Arial" charset="0"/>
                <a:ea typeface="ＭＳ Ｐゴシック" charset="-128"/>
                <a:cs typeface="ＭＳ Ｐゴシック" charset="-128"/>
              </a:rPr>
              <a:t>154a</a:t>
            </a:r>
            <a:endParaRPr lang="en-US" sz="2400" b="1">
              <a:solidFill>
                <a:srgbClr val="00000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8471954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algn="ctr" defTabSz="914400" fontAlgn="base">
                      <a:spcBef>
                        <a:spcPct val="0"/>
                      </a:spcBef>
                      <a:spcAft>
                        <a:spcPct val="0"/>
                      </a:spcAft>
                    </a:pPr>
                    <a:endParaRPr lang="en-US" sz="4000">
                      <a:solidFill>
                        <a:srgbClr val="FFFFFF"/>
                      </a:solidFill>
                      <a:latin typeface="Times New Roman" charset="0"/>
                      <a:ea typeface="ＭＳ Ｐゴシック" charset="-128"/>
                      <a:cs typeface="ＭＳ Ｐゴシック" charset="-128"/>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He gave us...</a:t>
                  </a:r>
                  <a:endParaRPr lang="en-US" sz="2400" b="1">
                    <a:solidFill>
                      <a:srgbClr val="FFFFFF"/>
                    </a:solidFill>
                    <a:latin typeface="Times New Roman" charset="0"/>
                    <a:ea typeface="Arial" charset="0"/>
                    <a:cs typeface="Arial"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en-US">
                      <a:solidFill>
                        <a:srgbClr val="FFFFFF"/>
                      </a:solidFill>
                      <a:latin typeface="Times New Roman" charset="0"/>
                      <a:ea typeface="Times New Roman" charset="0"/>
                      <a:cs typeface="Times New Roman" charset="0"/>
                    </a:rPr>
                    <a:t> </a:t>
                  </a:r>
                </a:p>
                <a:p>
                  <a:pPr algn="ctr" defTabSz="914400" eaLnBrk="0" fontAlgn="base" hangingPunct="0">
                    <a:spcBef>
                      <a:spcPct val="0"/>
                    </a:spcBef>
                    <a:spcAft>
                      <a:spcPct val="0"/>
                    </a:spcAft>
                  </a:pPr>
                  <a:endParaRPr lang="en-US">
                    <a:solidFill>
                      <a:srgbClr val="FFFFFF"/>
                    </a:solidFill>
                    <a:latin typeface="Times New Roman" charset="0"/>
                    <a:ea typeface="Times New Roman" charset="0"/>
                    <a:cs typeface="Times New Roman"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en-US" sz="2800" b="1">
                      <a:solidFill>
                        <a:srgbClr val="FFFFFF"/>
                      </a:solidFill>
                      <a:latin typeface="Arial" charset="0"/>
                      <a:ea typeface="Arial" charset="0"/>
                      <a:cs typeface="Arial" charset="0"/>
                    </a:rPr>
                    <a:t>Principles</a:t>
                  </a:r>
                  <a:endParaRPr lang="en-US" sz="2800" b="1">
                    <a:solidFill>
                      <a:srgbClr val="FFFFFF"/>
                    </a:solidFill>
                    <a:latin typeface="Times New Roman" charset="0"/>
                    <a:ea typeface="Times New Roman" charset="0"/>
                    <a:cs typeface="Times New Roman" charset="0"/>
                  </a:endParaRPr>
                </a:p>
                <a:p>
                  <a:pPr algn="ctr" defTabSz="914400" eaLnBrk="0" fontAlgn="base" hangingPunct="0">
                    <a:spcBef>
                      <a:spcPct val="0"/>
                    </a:spcBef>
                    <a:spcAft>
                      <a:spcPct val="0"/>
                    </a:spcAft>
                  </a:pPr>
                  <a:endParaRPr lang="en-US" sz="2800" b="1">
                    <a:solidFill>
                      <a:srgbClr val="FFFFFF"/>
                    </a:solidFill>
                    <a:latin typeface="Times New Roman" charset="0"/>
                    <a:ea typeface="Times New Roman" charset="0"/>
                    <a:cs typeface="Times New Roman"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111" cy="480"/>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en-US" sz="2800" b="1">
                      <a:solidFill>
                        <a:srgbClr val="FFFFFF"/>
                      </a:solidFill>
                      <a:latin typeface="Arial" charset="0"/>
                      <a:ea typeface="Arial" charset="0"/>
                      <a:cs typeface="Arial" charset="0"/>
                    </a:rPr>
                    <a:t>Importance</a:t>
                  </a:r>
                  <a:endParaRPr lang="en-US" sz="2800" b="1">
                    <a:solidFill>
                      <a:srgbClr val="FFFFFF"/>
                    </a:solidFill>
                    <a:latin typeface="Times New Roman" charset="0"/>
                    <a:ea typeface="Times New Roman" charset="0"/>
                    <a:cs typeface="Times New Roman" charset="0"/>
                  </a:endParaRPr>
                </a:p>
                <a:p>
                  <a:pPr algn="ctr" defTabSz="914400" eaLnBrk="0" fontAlgn="base" hangingPunct="0">
                    <a:spcBef>
                      <a:spcPct val="0"/>
                    </a:spcBef>
                    <a:spcAft>
                      <a:spcPct val="0"/>
                    </a:spcAft>
                  </a:pPr>
                  <a:endParaRPr lang="en-US" sz="2800" b="1">
                    <a:solidFill>
                      <a:srgbClr val="FFFFFF"/>
                    </a:solidFill>
                    <a:latin typeface="Times New Roman" charset="0"/>
                    <a:ea typeface="Times New Roman" charset="0"/>
                    <a:cs typeface="Times New Roman"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New </a:t>
                  </a:r>
                  <a:br>
                    <a:rPr lang="en-US" sz="2400" b="1">
                      <a:solidFill>
                        <a:srgbClr val="FFFFFF"/>
                      </a:solidFill>
                      <a:latin typeface="Arial" charset="0"/>
                      <a:ea typeface="Arial" charset="0"/>
                      <a:cs typeface="Arial" charset="0"/>
                    </a:rPr>
                  </a:br>
                  <a:r>
                    <a:rPr lang="en-US" sz="2400" b="1">
                      <a:solidFill>
                        <a:srgbClr val="FFFFFF"/>
                      </a:solidFill>
                      <a:latin typeface="Arial" charset="0"/>
                      <a:ea typeface="Arial" charset="0"/>
                      <a:cs typeface="Arial" charset="0"/>
                    </a:rPr>
                    <a:t>Life</a:t>
                  </a:r>
                  <a:endParaRPr lang="en-US"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b="1">
                    <a:solidFill>
                      <a:srgbClr val="FFFFFF"/>
                    </a:solidFill>
                    <a:latin typeface="Times New Roman" charset="0"/>
                    <a:ea typeface="Times New Roman" charset="0"/>
                    <a:cs typeface="Times New Roman"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b="1">
                      <a:solidFill>
                        <a:srgbClr val="FFFFFF"/>
                      </a:solidFill>
                      <a:latin typeface="Arial" charset="0"/>
                      <a:ea typeface="Arial" charset="0"/>
                      <a:cs typeface="Arial" charset="0"/>
                    </a:rPr>
                    <a:t>6:2, 3</a:t>
                  </a:r>
                </a:p>
                <a:p>
                  <a:pPr defTabSz="914400" fontAlgn="base">
                    <a:spcBef>
                      <a:spcPct val="0"/>
                    </a:spcBef>
                    <a:spcAft>
                      <a:spcPct val="0"/>
                    </a:spcAft>
                  </a:pPr>
                  <a:r>
                    <a:rPr lang="en-US" b="1">
                      <a:solidFill>
                        <a:srgbClr val="FFFFFF"/>
                      </a:solidFill>
                      <a:latin typeface="Arial" charset="0"/>
                      <a:ea typeface="Arial" charset="0"/>
                      <a:cs typeface="Arial" charset="0"/>
                    </a:rPr>
                    <a:t>6:4</a:t>
                  </a:r>
                </a:p>
                <a:p>
                  <a:pPr defTabSz="914400" fontAlgn="base">
                    <a:spcBef>
                      <a:spcPct val="0"/>
                    </a:spcBef>
                    <a:spcAft>
                      <a:spcPct val="0"/>
                    </a:spcAft>
                  </a:pPr>
                  <a:r>
                    <a:rPr lang="en-US" b="1">
                      <a:solidFill>
                        <a:srgbClr val="FFFFFF"/>
                      </a:solidFill>
                      <a:latin typeface="Arial" charset="0"/>
                      <a:ea typeface="Arial" charset="0"/>
                      <a:cs typeface="Arial" charset="0"/>
                    </a:rPr>
                    <a:t>6:6</a:t>
                  </a:r>
                </a:p>
                <a:p>
                  <a:pPr defTabSz="914400" fontAlgn="base">
                    <a:spcBef>
                      <a:spcPct val="0"/>
                    </a:spcBef>
                    <a:spcAft>
                      <a:spcPct val="0"/>
                    </a:spcAft>
                  </a:pPr>
                  <a:endParaRPr lang="en-US" b="1">
                    <a:solidFill>
                      <a:srgbClr val="FFFFFF"/>
                    </a:solidFill>
                    <a:latin typeface="Arial" charset="0"/>
                    <a:ea typeface="Arial" charset="0"/>
                    <a:cs typeface="Arial"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69" name="Group 27"/>
              <p:cNvGrpSpPr>
                <a:grpSpLocks/>
              </p:cNvGrpSpPr>
              <p:nvPr/>
            </p:nvGrpSpPr>
            <p:grpSpPr bwMode="auto">
              <a:xfrm>
                <a:off x="1178" y="902"/>
                <a:ext cx="1582" cy="576"/>
                <a:chOff x="1178" y="902"/>
                <a:chExt cx="1582" cy="576"/>
              </a:xfrm>
            </p:grpSpPr>
            <p:sp>
              <p:nvSpPr>
                <p:cNvPr id="791597" name="Rectangle 28"/>
                <p:cNvSpPr>
                  <a:spLocks noChangeArrowheads="1"/>
                </p:cNvSpPr>
                <p:nvPr/>
              </p:nvSpPr>
              <p:spPr bwMode="auto">
                <a:xfrm>
                  <a:off x="1191" y="902"/>
                  <a:ext cx="1569"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buFontTx/>
                    <a:buChar char="•"/>
                  </a:pPr>
                  <a:r>
                    <a:rPr lang="en-US" b="1" dirty="0">
                      <a:solidFill>
                        <a:srgbClr val="FFFFFF"/>
                      </a:solidFill>
                      <a:latin typeface="Arial" charset="0"/>
                      <a:ea typeface="Arial" charset="0"/>
                      <a:cs typeface="Arial" charset="0"/>
                    </a:rPr>
                    <a:t>Sin</a:t>
                  </a:r>
                  <a:r>
                    <a:rPr lang="fr-FR" b="1" dirty="0">
                      <a:solidFill>
                        <a:srgbClr val="FFFFFF"/>
                      </a:solidFill>
                      <a:latin typeface="Arial" charset="0"/>
                      <a:ea typeface="Arial" charset="0"/>
                      <a:cs typeface="Arial" charset="0"/>
                    </a:rPr>
                    <a:t>'</a:t>
                  </a:r>
                  <a:r>
                    <a:rPr lang="en-US" b="1" dirty="0">
                      <a:solidFill>
                        <a:srgbClr val="FFFFFF"/>
                      </a:solidFill>
                      <a:latin typeface="Arial" charset="0"/>
                      <a:ea typeface="Arial" charset="0"/>
                      <a:cs typeface="Arial" charset="0"/>
                    </a:rPr>
                    <a:t>s power is broken.</a:t>
                  </a:r>
                </a:p>
                <a:p>
                  <a:pPr defTabSz="914400" fontAlgn="base">
                    <a:spcBef>
                      <a:spcPct val="0"/>
                    </a:spcBef>
                    <a:spcAft>
                      <a:spcPct val="0"/>
                    </a:spcAft>
                    <a:buFontTx/>
                    <a:buChar char="•"/>
                  </a:pPr>
                  <a:r>
                    <a:rPr lang="en-US" b="1" dirty="0">
                      <a:solidFill>
                        <a:srgbClr val="FFFFFF"/>
                      </a:solidFill>
                      <a:latin typeface="Arial" charset="0"/>
                      <a:ea typeface="Arial" charset="0"/>
                      <a:cs typeface="Arial" charset="0"/>
                    </a:rPr>
                    <a:t>Sin-loving nature is buried.</a:t>
                  </a:r>
                </a:p>
                <a:p>
                  <a:pPr defTabSz="914400" fontAlgn="base">
                    <a:spcBef>
                      <a:spcPct val="0"/>
                    </a:spcBef>
                    <a:spcAft>
                      <a:spcPct val="0"/>
                    </a:spcAft>
                    <a:buFontTx/>
                    <a:buChar char="•"/>
                  </a:pPr>
                  <a:r>
                    <a:rPr lang="en-US" b="1" dirty="0">
                      <a:solidFill>
                        <a:srgbClr val="FFFFFF"/>
                      </a:solidFill>
                      <a:latin typeface="Arial" charset="0"/>
                      <a:ea typeface="Arial" charset="0"/>
                      <a:cs typeface="Arial" charset="0"/>
                    </a:rPr>
                    <a:t>Sin no longer controls you.</a:t>
                  </a: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184"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b="1" dirty="0">
                      <a:solidFill>
                        <a:srgbClr val="FFFFFF"/>
                      </a:solidFill>
                      <a:latin typeface="Arial" charset="0"/>
                      <a:ea typeface="Arial" charset="0"/>
                      <a:cs typeface="Arial" charset="0"/>
                    </a:rPr>
                    <a:t>Be certain that sin</a:t>
                  </a:r>
                  <a:r>
                    <a:rPr lang="fr-FR" b="1" dirty="0">
                      <a:solidFill>
                        <a:srgbClr val="FFFFFF"/>
                      </a:solidFill>
                      <a:latin typeface="Arial" charset="0"/>
                      <a:ea typeface="Arial" charset="0"/>
                      <a:cs typeface="Arial" charset="0"/>
                    </a:rPr>
                    <a:t>'</a:t>
                  </a:r>
                  <a:r>
                    <a:rPr lang="en-US" b="1" dirty="0">
                      <a:solidFill>
                        <a:srgbClr val="FFFFFF"/>
                      </a:solidFill>
                      <a:latin typeface="Arial" charset="0"/>
                      <a:ea typeface="Arial" charset="0"/>
                      <a:cs typeface="Arial" charset="0"/>
                    </a:rPr>
                    <a:t>s power is broken.</a:t>
                  </a:r>
                  <a:endParaRPr lang="en-US" b="1" dirty="0">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b="1" dirty="0">
                    <a:solidFill>
                      <a:srgbClr val="FFFFFF"/>
                    </a:solidFill>
                    <a:latin typeface="Times New Roman" charset="0"/>
                    <a:ea typeface="Times New Roman" charset="0"/>
                    <a:cs typeface="Times New Roman"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New </a:t>
                  </a:r>
                  <a:br>
                    <a:rPr lang="en-US" sz="2400" b="1">
                      <a:solidFill>
                        <a:srgbClr val="FFFFFF"/>
                      </a:solidFill>
                      <a:latin typeface="Arial" charset="0"/>
                      <a:ea typeface="Arial" charset="0"/>
                      <a:cs typeface="Arial" charset="0"/>
                    </a:rPr>
                  </a:br>
                  <a:r>
                    <a:rPr lang="en-US" sz="2400" b="1">
                      <a:solidFill>
                        <a:srgbClr val="FFFFFF"/>
                      </a:solidFill>
                      <a:latin typeface="Arial" charset="0"/>
                      <a:ea typeface="Arial" charset="0"/>
                      <a:cs typeface="Arial" charset="0"/>
                    </a:rPr>
                    <a:t>Nature</a:t>
                  </a:r>
                  <a:endParaRPr lang="en-US"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b="1">
                    <a:solidFill>
                      <a:srgbClr val="FFFFFF"/>
                    </a:solidFill>
                    <a:latin typeface="Times New Roman" charset="0"/>
                    <a:ea typeface="Times New Roman" charset="0"/>
                    <a:cs typeface="Times New Roman"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b="1">
                      <a:solidFill>
                        <a:srgbClr val="FFFFFF"/>
                      </a:solidFill>
                      <a:latin typeface="Arial" charset="0"/>
                      <a:ea typeface="Arial" charset="0"/>
                      <a:cs typeface="Arial" charset="0"/>
                    </a:rPr>
                    <a:t>6:5</a:t>
                  </a:r>
                </a:p>
                <a:p>
                  <a:pPr defTabSz="914400" fontAlgn="base">
                    <a:spcBef>
                      <a:spcPct val="0"/>
                    </a:spcBef>
                    <a:spcAft>
                      <a:spcPct val="0"/>
                    </a:spcAft>
                  </a:pPr>
                  <a:r>
                    <a:rPr lang="en-US" b="1">
                      <a:solidFill>
                        <a:srgbClr val="FFFFFF"/>
                      </a:solidFill>
                      <a:latin typeface="Arial" charset="0"/>
                      <a:ea typeface="Arial" charset="0"/>
                      <a:cs typeface="Arial" charset="0"/>
                    </a:rPr>
                    <a:t>6:11</a:t>
                  </a:r>
                </a:p>
                <a:p>
                  <a:pPr defTabSz="914400" fontAlgn="base">
                    <a:spcBef>
                      <a:spcPct val="0"/>
                    </a:spcBef>
                    <a:spcAft>
                      <a:spcPct val="0"/>
                    </a:spcAft>
                  </a:pPr>
                  <a:endParaRPr lang="en-US" b="1">
                    <a:solidFill>
                      <a:srgbClr val="FFFFFF"/>
                    </a:solidFill>
                    <a:latin typeface="Arial" charset="0"/>
                    <a:ea typeface="Arial" charset="0"/>
                    <a:cs typeface="Arial"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3" name="Group 39"/>
              <p:cNvGrpSpPr>
                <a:grpSpLocks/>
              </p:cNvGrpSpPr>
              <p:nvPr/>
            </p:nvGrpSpPr>
            <p:grpSpPr bwMode="auto">
              <a:xfrm>
                <a:off x="1178" y="1478"/>
                <a:ext cx="1582" cy="576"/>
                <a:chOff x="1178" y="1478"/>
                <a:chExt cx="1582" cy="576"/>
              </a:xfrm>
            </p:grpSpPr>
            <p:sp>
              <p:nvSpPr>
                <p:cNvPr id="791589" name="Rectangle 40"/>
                <p:cNvSpPr>
                  <a:spLocks noChangeArrowheads="1"/>
                </p:cNvSpPr>
                <p:nvPr/>
              </p:nvSpPr>
              <p:spPr bwMode="auto">
                <a:xfrm>
                  <a:off x="1191" y="1478"/>
                  <a:ext cx="1569" cy="576"/>
                </a:xfrm>
                <a:prstGeom prst="rect">
                  <a:avLst/>
                </a:prstGeom>
                <a:noFill/>
                <a:ln w="9525">
                  <a:noFill/>
                  <a:miter lim="800000"/>
                  <a:headEnd/>
                  <a:tailEnd/>
                </a:ln>
              </p:spPr>
              <p:txBody>
                <a:bodyPr>
                  <a:prstTxWarp prst="textNoShape">
                    <a:avLst/>
                  </a:prstTxWarp>
                </a:bodyPr>
                <a:lstStyle/>
                <a:p>
                  <a:pPr marL="93663" indent="-93663" defTabSz="914400" fontAlgn="base">
                    <a:spcBef>
                      <a:spcPct val="0"/>
                    </a:spcBef>
                    <a:spcAft>
                      <a:spcPct val="0"/>
                    </a:spcAft>
                    <a:buFontTx/>
                    <a:buChar char="•"/>
                  </a:pPr>
                  <a:r>
                    <a:rPr lang="en-US" b="1">
                      <a:solidFill>
                        <a:srgbClr val="FFFFFF"/>
                      </a:solidFill>
                      <a:latin typeface="Arial" charset="0"/>
                      <a:ea typeface="Arial" charset="0"/>
                      <a:cs typeface="Arial" charset="0"/>
                    </a:rPr>
                    <a:t>Now you share his new life.</a:t>
                  </a:r>
                </a:p>
                <a:p>
                  <a:pPr marL="93663" indent="-93663" defTabSz="914400" fontAlgn="base">
                    <a:spcBef>
                      <a:spcPct val="0"/>
                    </a:spcBef>
                    <a:spcAft>
                      <a:spcPct val="0"/>
                    </a:spcAft>
                    <a:buFontTx/>
                    <a:buChar char="•"/>
                  </a:pPr>
                  <a:r>
                    <a:rPr lang="en-US" b="1">
                      <a:solidFill>
                        <a:srgbClr val="FFFFFF"/>
                      </a:solidFill>
                      <a:latin typeface="Arial" charset="0"/>
                      <a:ea typeface="Arial" charset="0"/>
                      <a:cs typeface="Arial" charset="0"/>
                    </a:rPr>
                    <a:t>Look at your old self as dead and new self as alive to God.</a:t>
                  </a: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184" cy="576"/>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b="1">
                      <a:solidFill>
                        <a:srgbClr val="FFFFFF"/>
                      </a:solidFill>
                      <a:latin typeface="Arial" charset="0"/>
                      <a:ea typeface="Arial" charset="0"/>
                      <a:cs typeface="Arial" charset="0"/>
                    </a:rPr>
                    <a:t>Be unresponsive to the old power &amp; alive to the new.</a:t>
                  </a:r>
                  <a:endParaRPr lang="en-US" b="1">
                    <a:solidFill>
                      <a:srgbClr val="FFFFFF"/>
                    </a:solidFill>
                    <a:latin typeface="Times New Roman" charset="0"/>
                    <a:ea typeface="Arial" charset="0"/>
                    <a:cs typeface="Arial"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sz="2400" b="1">
                      <a:solidFill>
                        <a:srgbClr val="FFFFFF"/>
                      </a:solidFill>
                      <a:latin typeface="Arial" charset="0"/>
                      <a:ea typeface="Arial" charset="0"/>
                      <a:cs typeface="Arial" charset="0"/>
                    </a:rPr>
                    <a:t>New</a:t>
                  </a:r>
                  <a:br>
                    <a:rPr lang="en-US" sz="2400" b="1">
                      <a:solidFill>
                        <a:srgbClr val="FFFFFF"/>
                      </a:solidFill>
                      <a:latin typeface="Arial" charset="0"/>
                      <a:ea typeface="Arial" charset="0"/>
                      <a:cs typeface="Arial" charset="0"/>
                    </a:rPr>
                  </a:br>
                  <a:r>
                    <a:rPr lang="en-US" sz="2400" b="1">
                      <a:solidFill>
                        <a:srgbClr val="FFFFFF"/>
                      </a:solidFill>
                      <a:latin typeface="Arial" charset="0"/>
                      <a:ea typeface="Arial" charset="0"/>
                      <a:cs typeface="Arial" charset="0"/>
                    </a:rPr>
                    <a:t>Freedom</a:t>
                  </a:r>
                  <a:endParaRPr lang="en-US" b="1">
                    <a:solidFill>
                      <a:srgbClr val="FFFFFF"/>
                    </a:solidFill>
                    <a:latin typeface="Times New Roman" charset="0"/>
                    <a:ea typeface="Times New Roman" charset="0"/>
                    <a:cs typeface="Times New Roman" charset="0"/>
                  </a:endParaRPr>
                </a:p>
                <a:p>
                  <a:pPr defTabSz="914400" eaLnBrk="0" fontAlgn="base" hangingPunct="0">
                    <a:spcBef>
                      <a:spcPct val="0"/>
                    </a:spcBef>
                    <a:spcAft>
                      <a:spcPct val="0"/>
                    </a:spcAft>
                  </a:pPr>
                  <a:endParaRPr lang="en-US" b="1">
                    <a:solidFill>
                      <a:srgbClr val="FFFFFF"/>
                    </a:solidFill>
                    <a:latin typeface="Times New Roman" charset="0"/>
                    <a:ea typeface="Times New Roman" charset="0"/>
                    <a:cs typeface="Times New Roman"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b="1">
                      <a:solidFill>
                        <a:srgbClr val="FFFFFF"/>
                      </a:solidFill>
                      <a:latin typeface="Arial" charset="0"/>
                      <a:ea typeface="Arial" charset="0"/>
                      <a:cs typeface="Arial" charset="0"/>
                    </a:rPr>
                    <a:t>6:12</a:t>
                  </a:r>
                </a:p>
                <a:p>
                  <a:pPr defTabSz="914400" fontAlgn="base">
                    <a:spcBef>
                      <a:spcPct val="0"/>
                    </a:spcBef>
                    <a:spcAft>
                      <a:spcPct val="0"/>
                    </a:spcAft>
                  </a:pPr>
                  <a:r>
                    <a:rPr lang="en-US" b="1">
                      <a:solidFill>
                        <a:srgbClr val="FFFFFF"/>
                      </a:solidFill>
                      <a:latin typeface="Arial" charset="0"/>
                      <a:ea typeface="Arial" charset="0"/>
                      <a:cs typeface="Arial" charset="0"/>
                    </a:rPr>
                    <a:t>6:13</a:t>
                  </a:r>
                </a:p>
                <a:p>
                  <a:pPr defTabSz="914400" fontAlgn="base">
                    <a:spcBef>
                      <a:spcPct val="0"/>
                    </a:spcBef>
                    <a:spcAft>
                      <a:spcPct val="0"/>
                    </a:spcAft>
                  </a:pPr>
                  <a:r>
                    <a:rPr lang="en-US" b="1">
                      <a:solidFill>
                        <a:srgbClr val="FFFFFF"/>
                      </a:solidFill>
                      <a:latin typeface="Arial" charset="0"/>
                      <a:ea typeface="Arial" charset="0"/>
                      <a:cs typeface="Arial" charset="0"/>
                    </a:rPr>
                    <a:t>6:14</a:t>
                  </a:r>
                </a:p>
                <a:p>
                  <a:pPr defTabSz="914400" fontAlgn="base">
                    <a:spcBef>
                      <a:spcPct val="0"/>
                    </a:spcBef>
                    <a:spcAft>
                      <a:spcPct val="0"/>
                    </a:spcAft>
                  </a:pPr>
                  <a:r>
                    <a:rPr lang="en-US" b="1">
                      <a:solidFill>
                        <a:srgbClr val="FFFFFF"/>
                      </a:solidFill>
                      <a:latin typeface="Arial" charset="0"/>
                      <a:ea typeface="Arial" charset="0"/>
                      <a:cs typeface="Arial" charset="0"/>
                    </a:rPr>
                    <a:t>6:16</a:t>
                  </a: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7" name="Group 51"/>
              <p:cNvGrpSpPr>
                <a:grpSpLocks/>
              </p:cNvGrpSpPr>
              <p:nvPr/>
            </p:nvGrpSpPr>
            <p:grpSpPr bwMode="auto">
              <a:xfrm>
                <a:off x="1178" y="2054"/>
                <a:ext cx="1582" cy="672"/>
                <a:chOff x="1178" y="2054"/>
                <a:chExt cx="1582" cy="672"/>
              </a:xfrm>
            </p:grpSpPr>
            <p:sp>
              <p:nvSpPr>
                <p:cNvPr id="791581" name="Rectangle 52"/>
                <p:cNvSpPr>
                  <a:spLocks noChangeArrowheads="1"/>
                </p:cNvSpPr>
                <p:nvPr/>
              </p:nvSpPr>
              <p:spPr bwMode="auto">
                <a:xfrm>
                  <a:off x="1191" y="2054"/>
                  <a:ext cx="1569" cy="672"/>
                </a:xfrm>
                <a:prstGeom prst="rect">
                  <a:avLst/>
                </a:prstGeom>
                <a:noFill/>
                <a:ln w="9525">
                  <a:noFill/>
                  <a:miter lim="800000"/>
                  <a:headEnd/>
                  <a:tailEnd/>
                </a:ln>
              </p:spPr>
              <p:txBody>
                <a:bodyPr>
                  <a:prstTxWarp prst="textNoShape">
                    <a:avLst/>
                  </a:prstTxWarp>
                </a:bodyPr>
                <a:lstStyle/>
                <a:p>
                  <a:pPr marL="93663" indent="-93663" defTabSz="914400" fontAlgn="base">
                    <a:spcBef>
                      <a:spcPct val="0"/>
                    </a:spcBef>
                    <a:spcAft>
                      <a:spcPct val="0"/>
                    </a:spcAft>
                    <a:buFontTx/>
                    <a:buChar char="•"/>
                  </a:pPr>
                  <a:r>
                    <a:rPr lang="en-US" b="1">
                      <a:solidFill>
                        <a:srgbClr val="FFFFFF"/>
                      </a:solidFill>
                      <a:latin typeface="Arial" charset="0"/>
                      <a:ea typeface="Arial" charset="0"/>
                      <a:cs typeface="Arial" charset="0"/>
                    </a:rPr>
                    <a:t>Do not let sin control you.</a:t>
                  </a:r>
                </a:p>
                <a:p>
                  <a:pPr marL="93663" indent="-93663" defTabSz="914400" fontAlgn="base">
                    <a:spcBef>
                      <a:spcPct val="0"/>
                    </a:spcBef>
                    <a:spcAft>
                      <a:spcPct val="0"/>
                    </a:spcAft>
                    <a:buFontTx/>
                    <a:buChar char="•"/>
                  </a:pPr>
                  <a:r>
                    <a:rPr lang="en-US" b="1">
                      <a:solidFill>
                        <a:srgbClr val="FFFFFF"/>
                      </a:solidFill>
                      <a:latin typeface="Arial" charset="0"/>
                      <a:ea typeface="Arial" charset="0"/>
                      <a:cs typeface="Arial" charset="0"/>
                    </a:rPr>
                    <a:t>Give yourselves fully to God.</a:t>
                  </a:r>
                </a:p>
                <a:p>
                  <a:pPr marL="93663" indent="-93663" defTabSz="914400" fontAlgn="base">
                    <a:spcBef>
                      <a:spcPct val="0"/>
                    </a:spcBef>
                    <a:spcAft>
                      <a:spcPct val="0"/>
                    </a:spcAft>
                    <a:buFontTx/>
                    <a:buChar char="•"/>
                  </a:pPr>
                  <a:r>
                    <a:rPr lang="en-US" b="1">
                      <a:solidFill>
                        <a:srgbClr val="FFFFFF"/>
                      </a:solidFill>
                      <a:latin typeface="Arial" charset="0"/>
                      <a:ea typeface="Arial" charset="0"/>
                      <a:cs typeface="Arial" charset="0"/>
                    </a:rPr>
                    <a:t>You are free.</a:t>
                  </a:r>
                </a:p>
                <a:p>
                  <a:pPr marL="93663" indent="-93663" defTabSz="914400" fontAlgn="base">
                    <a:spcBef>
                      <a:spcPct val="0"/>
                    </a:spcBef>
                    <a:spcAft>
                      <a:spcPct val="0"/>
                    </a:spcAft>
                    <a:buFontTx/>
                    <a:buChar char="•"/>
                  </a:pPr>
                  <a:r>
                    <a:rPr lang="en-US" b="1">
                      <a:solidFill>
                        <a:srgbClr val="FFFFFF"/>
                      </a:solidFill>
                      <a:latin typeface="Arial" charset="0"/>
                      <a:ea typeface="Arial" charset="0"/>
                      <a:cs typeface="Arial" charset="0"/>
                    </a:rPr>
                    <a:t>You can choose your master.</a:t>
                  </a: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184" cy="672"/>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en-US" b="1">
                      <a:solidFill>
                        <a:srgbClr val="FFFFFF"/>
                      </a:solidFill>
                      <a:latin typeface="Arial" charset="0"/>
                      <a:ea typeface="Arial" charset="0"/>
                      <a:cs typeface="Arial" charset="0"/>
                    </a:rPr>
                    <a:t>Commit yourself to obey Christ in perfect freedom.</a:t>
                  </a:r>
                  <a:endParaRPr lang="en-US" b="1">
                    <a:solidFill>
                      <a:srgbClr val="FFFFFF"/>
                    </a:solidFill>
                    <a:latin typeface="Times New Roman" charset="0"/>
                    <a:ea typeface="Arial" charset="0"/>
                    <a:cs typeface="Arial"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en-US" sz="3600" b="1">
                <a:solidFill>
                  <a:srgbClr val="FFFFFF"/>
                </a:solidFill>
                <a:ea typeface="Arial" charset="0"/>
                <a:cs typeface="Arial" charset="0"/>
              </a:rPr>
              <a:t>What Has God Done About Sin?</a:t>
            </a:r>
            <a:endParaRPr lang="en-US" sz="2300" b="1">
              <a:ea typeface="ＭＳ Ｐゴシック" charset="-128"/>
              <a:cs typeface="ＭＳ Ｐゴシック" charset="-128"/>
            </a:endParaRPr>
          </a:p>
        </p:txBody>
      </p:sp>
      <p:sp>
        <p:nvSpPr>
          <p:cNvPr id="37950" name="Text Box 62"/>
          <p:cNvSpPr txBox="1">
            <a:spLocks noChangeArrowheads="1"/>
          </p:cNvSpPr>
          <p:nvPr/>
        </p:nvSpPr>
        <p:spPr bwMode="auto">
          <a:xfrm>
            <a:off x="9304866" y="76200"/>
            <a:ext cx="698500" cy="461963"/>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en-US" sz="2400" b="1" dirty="0">
                <a:solidFill>
                  <a:srgbClr val="FFFFFF"/>
                </a:solidFill>
                <a:latin typeface="Arial" charset="0"/>
                <a:ea typeface="Arial" charset="0"/>
                <a:cs typeface="Arial" charset="0"/>
              </a:rPr>
              <a:t>154</a:t>
            </a:r>
          </a:p>
        </p:txBody>
      </p:sp>
    </p:spTree>
    <p:extLst>
      <p:ext uri="{BB962C8B-B14F-4D97-AF65-F5344CB8AC3E}">
        <p14:creationId xmlns:p14="http://schemas.microsoft.com/office/powerpoint/2010/main" val="1718243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467850" y="0"/>
            <a:ext cx="9144000" cy="6858000"/>
          </a:xfrm>
          <a:prstGeom prst="rect">
            <a:avLst/>
          </a:prstGeom>
          <a:noFill/>
          <a:ln w="9525">
            <a:noFill/>
            <a:miter lim="800000"/>
            <a:headEnd/>
            <a:tailEnd/>
          </a:ln>
        </p:spPr>
      </p:pic>
      <p:pic>
        <p:nvPicPr>
          <p:cNvPr id="792580" name="Picture 2" descr="Rom 6.13 English embedde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6988"/>
            <a:ext cx="9180513" cy="6853238"/>
          </a:xfrm>
          <a:prstGeom prst="rect">
            <a:avLst/>
          </a:prstGeom>
          <a:noFill/>
          <a:ln w="9525">
            <a:noFill/>
            <a:miter lim="800000"/>
            <a:headEnd/>
            <a:tailEnd/>
          </a:ln>
        </p:spPr>
      </p:pic>
      <p:sp>
        <p:nvSpPr>
          <p:cNvPr id="6" name="TextBox 5"/>
          <p:cNvSpPr txBox="1"/>
          <p:nvPr/>
        </p:nvSpPr>
        <p:spPr>
          <a:xfrm>
            <a:off x="12714380" y="5879013"/>
            <a:ext cx="3378900" cy="646331"/>
          </a:xfrm>
          <a:prstGeom prst="rect">
            <a:avLst/>
          </a:prstGeom>
          <a:noFill/>
        </p:spPr>
        <p:txBody>
          <a:bodyPr wrap="none" rtlCol="0">
            <a:spAutoFit/>
          </a:bodyPr>
          <a:lstStyle/>
          <a:p>
            <a:pPr defTabSz="914400" fontAlgn="base">
              <a:spcBef>
                <a:spcPct val="0"/>
              </a:spcBef>
              <a:spcAft>
                <a:spcPct val="0"/>
              </a:spcAft>
            </a:pPr>
            <a:r>
              <a:rPr lang="en-US" sz="3600" dirty="0">
                <a:solidFill>
                  <a:srgbClr val="F4DE83"/>
                </a:solidFill>
                <a:effectLst>
                  <a:outerShdw blurRad="50800" dist="50800" dir="2700000" algn="tl" rotWithShape="0">
                    <a:srgbClr val="000000">
                      <a:alpha val="43000"/>
                    </a:srgbClr>
                  </a:outerShdw>
                </a:effectLst>
                <a:latin typeface="Capitals"/>
                <a:ea typeface="ＭＳ Ｐゴシック" charset="-128"/>
                <a:cs typeface="Capitals"/>
              </a:rPr>
              <a:t>Romans 6:13</a:t>
            </a:r>
          </a:p>
        </p:txBody>
      </p:sp>
      <p:sp>
        <p:nvSpPr>
          <p:cNvPr id="4" name="Title 3"/>
          <p:cNvSpPr>
            <a:spLocks noGrp="1"/>
          </p:cNvSpPr>
          <p:nvPr>
            <p:ph type="ctrTitle"/>
          </p:nvPr>
        </p:nvSpPr>
        <p:spPr>
          <a:xfrm>
            <a:off x="10476656" y="3634220"/>
            <a:ext cx="7772400" cy="2099036"/>
          </a:xfrm>
          <a:noFill/>
        </p:spPr>
        <p:txBody>
          <a:bodyPr wrap="square" rtlCol="0">
            <a:spAutoFit/>
          </a:bodyPr>
          <a:lstStyle/>
          <a:p>
            <a:pPr>
              <a:lnSpc>
                <a:spcPct val="80000"/>
              </a:lnSpc>
            </a:pP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I</a:t>
            </a:r>
            <a: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NSTRUMENT</a:t>
            </a: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S</a:t>
            </a:r>
            <a:b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br>
            <a:r>
              <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of Righteousness</a:t>
            </a:r>
          </a:p>
        </p:txBody>
      </p:sp>
    </p:spTree>
    <p:extLst>
      <p:ext uri="{BB962C8B-B14F-4D97-AF65-F5344CB8AC3E}">
        <p14:creationId xmlns:p14="http://schemas.microsoft.com/office/powerpoint/2010/main" val="27064639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144000" cy="6832600"/>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Romans 6:13</a:t>
            </a: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algn="ctr" defTabSz="914400" fontAlgn="base">
              <a:spcBef>
                <a:spcPct val="0"/>
              </a:spcBef>
              <a:spcAft>
                <a:spcPct val="0"/>
              </a:spcAft>
              <a:defRPr/>
            </a:pPr>
            <a:r>
              <a:rPr lang="en-US" sz="4400" dirty="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"And do not present your members as instruments of unrighteousness to sin, but present yourselves to God as being alive from the dead and your members as</a:t>
            </a:r>
            <a:r>
              <a:rPr lang="en-US" sz="5400" dirty="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 </a:t>
            </a:r>
            <a:r>
              <a:rPr lang="en-US" sz="4800" dirty="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INSTRUMENTS OF RIGHTEOUSNESS</a:t>
            </a:r>
            <a:r>
              <a:rPr lang="en-US" sz="4400" dirty="0">
                <a:solidFill>
                  <a:srgbClr val="FFE889"/>
                </a:solidFill>
                <a:effectLst>
                  <a:glow rad="50800">
                    <a:srgbClr val="000000">
                      <a:alpha val="75000"/>
                    </a:srgbClr>
                  </a:glow>
                  <a:outerShdw blurRad="38100" dist="38100" dir="2700000" algn="tl">
                    <a:srgbClr val="000000">
                      <a:alpha val="43137"/>
                    </a:srgbClr>
                  </a:outerShdw>
                </a:effectLst>
                <a:latin typeface="Times New Roman" charset="0"/>
                <a:ea typeface="ヒラギノ角ゴ Pro W3" charset="-128"/>
                <a:cs typeface="Times New Roman" charset="0"/>
              </a:rPr>
              <a:t> to God."</a:t>
            </a:r>
          </a:p>
        </p:txBody>
      </p:sp>
    </p:spTree>
    <p:extLst>
      <p:ext uri="{BB962C8B-B14F-4D97-AF65-F5344CB8AC3E}">
        <p14:creationId xmlns:p14="http://schemas.microsoft.com/office/powerpoint/2010/main" val="9794898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412776"/>
            <a:ext cx="7772400" cy="2880320"/>
          </a:xfrm>
        </p:spPr>
        <p:txBody>
          <a:bodyPr/>
          <a:lstStyle/>
          <a:p>
            <a:pPr eaLnBrk="1" hangingPunct="1">
              <a:defRPr/>
            </a:pPr>
            <a:r>
              <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Times New Roman"/>
                <a:cs typeface="Times New Roman"/>
              </a:rPr>
              <a:t>No Longer a Slave to Sin</a:t>
            </a:r>
          </a:p>
        </p:txBody>
      </p:sp>
      <p:pic>
        <p:nvPicPr>
          <p:cNvPr id="794627" name="Picture 4" descr="NoLongerASlave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827088" y="4508500"/>
            <a:ext cx="2635250" cy="647700"/>
          </a:xfrm>
          <a:prstGeom prst="rect">
            <a:avLst/>
          </a:prstGeom>
          <a:noFill/>
          <a:effectLst>
            <a:outerShdw blurRad="50800" dist="38100" dir="2700000">
              <a:srgbClr val="000000">
                <a:alpha val="43000"/>
              </a:srgbClr>
            </a:outerShdw>
          </a:effectLst>
        </p:spPr>
        <p:txBody>
          <a:bodyPr wrap="none">
            <a:spAutoFit/>
          </a:bodyPr>
          <a:lstStyle/>
          <a:p>
            <a:pPr defTabSz="914400" fontAlgn="base">
              <a:spcBef>
                <a:spcPct val="0"/>
              </a:spcBef>
              <a:spcAft>
                <a:spcPct val="0"/>
              </a:spcAft>
              <a:defRPr/>
            </a:pPr>
            <a:r>
              <a:rPr lang="en-US" sz="3600" dirty="0">
                <a:solidFill>
                  <a:prstClr val="white"/>
                </a:solidFill>
                <a:latin typeface="Times New Roman" charset="0"/>
                <a:ea typeface="ＭＳ Ｐゴシック" charset="0"/>
                <a:cs typeface="ＭＳ Ｐゴシック" charset="0"/>
              </a:rPr>
              <a:t>Romans 6:18</a:t>
            </a: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algn="ctr" defTabSz="914400" fontAlgn="base">
              <a:spcBef>
                <a:spcPct val="0"/>
              </a:spcBef>
              <a:spcAft>
                <a:spcPct val="0"/>
              </a:spcAft>
              <a:defRPr/>
            </a:pPr>
            <a:r>
              <a:rPr lang="en-US" sz="3600" dirty="0">
                <a:solidFill>
                  <a:prstClr val="white"/>
                </a:solidFill>
                <a:effectLst>
                  <a:glow rad="139700">
                    <a:prstClr val="black">
                      <a:alpha val="40000"/>
                    </a:prstClr>
                  </a:glow>
                </a:effectLst>
                <a:latin typeface="Times New Roman" charset="0"/>
                <a:ea typeface="ＭＳ Ｐゴシック" charset="0"/>
                <a:cs typeface="ＭＳ Ｐゴシック" charset="0"/>
              </a:rPr>
              <a:t>"You have been set free from sin </a:t>
            </a:r>
            <a:br>
              <a:rPr lang="en-US" sz="3600" dirty="0">
                <a:solidFill>
                  <a:prstClr val="white"/>
                </a:solidFill>
                <a:effectLst>
                  <a:glow rad="139700">
                    <a:prstClr val="black">
                      <a:alpha val="40000"/>
                    </a:prstClr>
                  </a:glow>
                </a:effectLst>
                <a:latin typeface="Times New Roman" charset="0"/>
                <a:ea typeface="ＭＳ Ｐゴシック" charset="0"/>
                <a:cs typeface="ＭＳ Ｐゴシック" charset="0"/>
              </a:rPr>
            </a:br>
            <a:r>
              <a:rPr lang="en-US" sz="3600" dirty="0">
                <a:solidFill>
                  <a:prstClr val="white"/>
                </a:solidFill>
                <a:effectLst>
                  <a:glow rad="139700">
                    <a:prstClr val="black">
                      <a:alpha val="40000"/>
                    </a:prstClr>
                  </a:glow>
                </a:effectLst>
                <a:latin typeface="Times New Roman" charset="0"/>
                <a:ea typeface="ＭＳ Ｐゴシック" charset="0"/>
                <a:cs typeface="ＭＳ Ｐゴシック" charset="0"/>
              </a:rPr>
              <a:t>and have become slaves to righteousness"</a:t>
            </a: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algn="ctr" defTabSz="914400" fontAlgn="base">
              <a:spcBef>
                <a:spcPct val="0"/>
              </a:spcBef>
              <a:spcAft>
                <a:spcPct val="0"/>
              </a:spcAft>
              <a:defRPr/>
            </a:pPr>
            <a:r>
              <a:rPr lang="en-US" sz="3600" dirty="0">
                <a:solidFill>
                  <a:prstClr val="white"/>
                </a:solidFill>
                <a:effectLst>
                  <a:glow rad="139700">
                    <a:prstClr val="black">
                      <a:alpha val="40000"/>
                    </a:prstClr>
                  </a:glow>
                </a:effectLst>
                <a:latin typeface="Times New Roman" charset="0"/>
                <a:ea typeface="ＭＳ Ｐゴシック" charset="0"/>
                <a:cs typeface="ＭＳ Ｐゴシック" charset="0"/>
              </a:rPr>
              <a:t>Everyone is a slave but a believer is…</a:t>
            </a:r>
          </a:p>
        </p:txBody>
      </p:sp>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44000" cy="6858000"/>
          </a:xfrm>
          <a:prstGeom prst="rect">
            <a:avLst/>
          </a:prstGeom>
          <a:noFill/>
          <a:ln w="9525">
            <a:noFill/>
            <a:miter lim="800000"/>
            <a:headEnd/>
            <a:tailEnd/>
          </a:ln>
        </p:spPr>
      </p:pic>
      <p:sp>
        <p:nvSpPr>
          <p:cNvPr id="9" name="Title 3"/>
          <p:cNvSpPr txBox="1">
            <a:spLocks/>
          </p:cNvSpPr>
          <p:nvPr/>
        </p:nvSpPr>
        <p:spPr bwMode="auto">
          <a:xfrm>
            <a:off x="10193088" y="836712"/>
            <a:ext cx="7772400" cy="405649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lnSpc>
                <a:spcPct val="60000"/>
              </a:lnSpc>
            </a:pPr>
            <a:r>
              <a:rPr lang="en-US" sz="115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N</a:t>
            </a:r>
            <a:r>
              <a:rPr lang="en-US" sz="8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O </a:t>
            </a:r>
            <a:r>
              <a:rPr lang="en-US" sz="13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L</a:t>
            </a:r>
            <a:r>
              <a:rPr lang="en-US" sz="8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ONGER A </a:t>
            </a:r>
            <a:r>
              <a:rPr lang="en-US" sz="13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S</a:t>
            </a:r>
            <a:r>
              <a:rPr lang="en-US" sz="8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LAVE </a:t>
            </a:r>
            <a:br>
              <a:rPr lang="en-US" sz="8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br>
            <a:r>
              <a:rPr lang="en-US" sz="8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TO </a:t>
            </a:r>
            <a:r>
              <a:rPr lang="en-US" sz="13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S</a:t>
            </a:r>
            <a:r>
              <a:rPr lang="en-US" sz="8800" b="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rPr>
              <a:t>IN</a:t>
            </a:r>
            <a:endParaRPr lang="en-US" sz="7200" i="1" dirty="0">
              <a:solidFill>
                <a:prstClr val="white"/>
              </a:solidFill>
              <a:effectLst>
                <a:outerShdw blurRad="50800" dist="88900" dir="2700000" algn="tl" rotWithShape="0">
                  <a:prstClr val="black">
                    <a:alpha val="42000"/>
                  </a:prstClr>
                </a:outerShdw>
              </a:effectLst>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581577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en-US" sz="3200" b="1" dirty="0">
                <a:ea typeface="ＭＳ Ｐゴシック" charset="-128"/>
                <a:cs typeface="ＭＳ Ｐゴシック" charset="-128"/>
              </a:rPr>
              <a:t>What rituals or beliefs do Christians sometimes trust for sanctification instead of their vital experience with Christ (6:2)?</a:t>
            </a: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534988" indent="-534988" defTabSz="914400" eaLnBrk="0" fontAlgn="base" hangingPunct="0">
              <a:spcBef>
                <a:spcPct val="0"/>
              </a:spcBef>
              <a:spcAft>
                <a:spcPct val="0"/>
              </a:spcAft>
              <a:buFont typeface="Tahoma" charset="-52"/>
              <a:buAutoNum type="arabicPeriod"/>
              <a:defRPr/>
            </a:pPr>
            <a:r>
              <a:rPr lang="en-US"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Teaching loss of salvation </a:t>
            </a:r>
          </a:p>
          <a:p>
            <a:pPr marL="534988" indent="-534988" defTabSz="914400" eaLnBrk="0" fontAlgn="base" hangingPunct="0">
              <a:spcBef>
                <a:spcPct val="0"/>
              </a:spcBef>
              <a:spcAft>
                <a:spcPct val="0"/>
              </a:spcAft>
              <a:buFont typeface="Tahoma" charset="-52"/>
              <a:buAutoNum type="arabicPeriod"/>
              <a:defRPr/>
            </a:pPr>
            <a:r>
              <a:rPr lang="en-US"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Requiring worship styles</a:t>
            </a:r>
          </a:p>
          <a:p>
            <a:pPr marL="534988" indent="-534988" defTabSz="914400" eaLnBrk="0" fontAlgn="base" hangingPunct="0">
              <a:spcBef>
                <a:spcPct val="0"/>
              </a:spcBef>
              <a:spcAft>
                <a:spcPct val="0"/>
              </a:spcAft>
              <a:buFont typeface="Tahoma" charset="-52"/>
              <a:buAutoNum type="arabicPeriod"/>
              <a:defRPr/>
            </a:pPr>
            <a:r>
              <a:rPr lang="en-US"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Keeping salvation by attending church</a:t>
            </a:r>
          </a:p>
          <a:p>
            <a:pPr marL="534988" indent="-534988" defTabSz="914400" eaLnBrk="0" fontAlgn="base" hangingPunct="0">
              <a:spcBef>
                <a:spcPct val="0"/>
              </a:spcBef>
              <a:spcAft>
                <a:spcPct val="0"/>
              </a:spcAft>
              <a:buFont typeface="Tahoma" charset="-52"/>
              <a:buAutoNum type="arabicPeriod"/>
              <a:defRPr/>
            </a:pPr>
            <a:r>
              <a:rPr lang="en-US"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Allowing sin if confessed to a priest</a:t>
            </a:r>
          </a:p>
          <a:p>
            <a:pPr marL="534988" indent="-534988" defTabSz="914400" eaLnBrk="0" fontAlgn="base" hangingPunct="0">
              <a:spcBef>
                <a:spcPct val="0"/>
              </a:spcBef>
              <a:spcAft>
                <a:spcPct val="0"/>
              </a:spcAft>
              <a:buFont typeface="Tahoma" charset="-52"/>
              <a:buAutoNum type="arabicPeriod"/>
              <a:defRPr/>
            </a:pPr>
            <a:r>
              <a:rPr lang="en-US"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Baptism to maintain salvation</a:t>
            </a:r>
          </a:p>
          <a:p>
            <a:pPr marL="534988" indent="-534988" defTabSz="914400" eaLnBrk="0" fontAlgn="base" hangingPunct="0">
              <a:spcBef>
                <a:spcPct val="0"/>
              </a:spcBef>
              <a:spcAft>
                <a:spcPct val="0"/>
              </a:spcAft>
              <a:buFont typeface="Tahoma" charset="-52"/>
              <a:buAutoNum type="arabicPeriod"/>
              <a:defRPr/>
            </a:pPr>
            <a:r>
              <a:rPr lang="en-US"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The Lord</a:t>
            </a:r>
            <a:r>
              <a:rPr lang="fr-FR" altLang="ja-JP"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a:t>
            </a:r>
            <a:r>
              <a:rPr lang="en-US" altLang="ja-JP"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rPr>
              <a:t>s Supper to maintain salvation</a:t>
            </a:r>
            <a:endParaRPr lang="en-US" sz="3200" b="1" dirty="0">
              <a:solidFill>
                <a:srgbClr val="FFFFCC"/>
              </a:solidFill>
              <a:effectLst>
                <a:outerShdw blurRad="38100" dist="38100" dir="2700000" algn="tl">
                  <a:srgbClr val="000000"/>
                </a:outerShdw>
              </a:effectLst>
              <a:latin typeface="Tahoma" charset="-52"/>
              <a:ea typeface="ＭＳ Ｐゴシック" charset="-128"/>
              <a:cs typeface="ＭＳ Ｐゴシック" charset="-128"/>
            </a:endParaRPr>
          </a:p>
        </p:txBody>
      </p:sp>
      <p:sp>
        <p:nvSpPr>
          <p:cNvPr id="9" name="Rectangle 8"/>
          <p:cNvSpPr/>
          <p:nvPr/>
        </p:nvSpPr>
        <p:spPr>
          <a:xfrm>
            <a:off x="1295400" y="0"/>
            <a:ext cx="6241778" cy="769441"/>
          </a:xfrm>
          <a:prstGeom prst="rect">
            <a:avLst/>
          </a:prstGeom>
          <a:noFill/>
        </p:spPr>
        <p:txBody>
          <a:bodyPr>
            <a:spAutoFit/>
          </a:bodyPr>
          <a:lstStyle/>
          <a:p>
            <a:pPr algn="ctr" defTabSz="914400" fontAlgn="base">
              <a:spcBef>
                <a:spcPct val="0"/>
              </a:spcBef>
              <a:spcAft>
                <a:spcPct val="0"/>
              </a:spcAft>
              <a:defRPr/>
            </a:pPr>
            <a:r>
              <a:rPr lang="en-US" sz="4400" b="1"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Small Group Exercise</a:t>
            </a:r>
          </a:p>
        </p:txBody>
      </p:sp>
      <p:sp>
        <p:nvSpPr>
          <p:cNvPr id="7" name="Text Box 62"/>
          <p:cNvSpPr txBox="1">
            <a:spLocks noChangeArrowheads="1"/>
          </p:cNvSpPr>
          <p:nvPr/>
        </p:nvSpPr>
        <p:spPr bwMode="auto">
          <a:xfrm>
            <a:off x="9400116" y="0"/>
            <a:ext cx="8699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defTabSz="914400" fontAlgn="base">
              <a:spcBef>
                <a:spcPct val="50000"/>
              </a:spcBef>
              <a:spcAft>
                <a:spcPct val="0"/>
              </a:spcAft>
              <a:defRPr/>
            </a:pPr>
            <a:r>
              <a:rPr lang="en-US" sz="2400" b="1" dirty="0">
                <a:solidFill>
                  <a:srgbClr val="FFFFFF"/>
                </a:solidFill>
                <a:latin typeface="Arial" charset="0"/>
                <a:ea typeface="Arial" charset="0"/>
                <a:cs typeface="Arial" charset="0"/>
              </a:rPr>
              <a:t>154a</a:t>
            </a:r>
          </a:p>
        </p:txBody>
      </p:sp>
    </p:spTree>
    <p:extLst>
      <p:ext uri="{BB962C8B-B14F-4D97-AF65-F5344CB8AC3E}">
        <p14:creationId xmlns:p14="http://schemas.microsoft.com/office/powerpoint/2010/main" val="561369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078066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207806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High Self Esteem</a:t>
            </a:r>
          </a:p>
        </p:txBody>
      </p:sp>
    </p:spTree>
    <p:extLst>
      <p:ext uri="{BB962C8B-B14F-4D97-AF65-F5344CB8AC3E}">
        <p14:creationId xmlns:p14="http://schemas.microsoft.com/office/powerpoint/2010/main" val="207806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a:effectLst>
                  <a:glow rad="228600">
                    <a:schemeClr val="tx1"/>
                  </a:glow>
                </a:effectLst>
              </a:rPr>
              <a:t>Low Self </a:t>
            </a:r>
            <a:r>
              <a:rPr lang="en-US" b="1" dirty="0">
                <a:effectLst>
                  <a:glow rad="228600">
                    <a:schemeClr val="tx1"/>
                  </a:glow>
                </a:effectLst>
              </a:rPr>
              <a:t>Esteem</a:t>
            </a:r>
          </a:p>
        </p:txBody>
      </p:sp>
    </p:spTree>
    <p:extLst>
      <p:ext uri="{BB962C8B-B14F-4D97-AF65-F5344CB8AC3E}">
        <p14:creationId xmlns:p14="http://schemas.microsoft.com/office/powerpoint/2010/main" val="2078066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“Everyone gets a trophy.”</a:t>
            </a:r>
          </a:p>
        </p:txBody>
      </p:sp>
    </p:spTree>
    <p:extLst>
      <p:ext uri="{BB962C8B-B14F-4D97-AF65-F5344CB8AC3E}">
        <p14:creationId xmlns:p14="http://schemas.microsoft.com/office/powerpoint/2010/main" val="2380736246"/>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791</TotalTime>
  <Words>1920</Words>
  <Application>Microsoft Macintosh PowerPoint</Application>
  <PresentationFormat>On-screen Show (4:3)</PresentationFormat>
  <Paragraphs>345</Paragraphs>
  <Slides>48</Slides>
  <Notes>20</Notes>
  <HiddenSlides>0</HiddenSlides>
  <MMClips>1</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48</vt:i4>
      </vt:variant>
    </vt:vector>
  </HeadingPairs>
  <TitlesOfParts>
    <vt:vector size="72" baseType="lpstr">
      <vt:lpstr>Arial</vt:lpstr>
      <vt:lpstr>Arial Black</vt:lpstr>
      <vt:lpstr>Arial Narrow</vt:lpstr>
      <vt:lpstr>Calibri</vt:lpstr>
      <vt:lpstr>Capitals</vt:lpstr>
      <vt:lpstr>Comic Sans MS</vt:lpstr>
      <vt:lpstr>Copperplate Gothic Light</vt:lpstr>
      <vt:lpstr>Tahoma</vt:lpstr>
      <vt:lpstr>Times New Roman</vt:lpstr>
      <vt:lpstr>Wingdings</vt:lpstr>
      <vt:lpstr>49_Blank Presentation</vt:lpstr>
      <vt:lpstr>1_Blank Presentation</vt:lpstr>
      <vt:lpstr>1_Default Design</vt:lpstr>
      <vt:lpstr>1_Cascade</vt:lpstr>
      <vt:lpstr>Topo</vt:lpstr>
      <vt:lpstr>Orbit</vt:lpstr>
      <vt:lpstr>1_Slit</vt:lpstr>
      <vt:lpstr>5_Blank Presentation</vt:lpstr>
      <vt:lpstr>4_Blank Presentation</vt:lpstr>
      <vt:lpstr>Compass</vt:lpstr>
      <vt:lpstr>Cascade</vt:lpstr>
      <vt:lpstr>2_Cascade</vt:lpstr>
      <vt:lpstr>Slit</vt:lpstr>
      <vt:lpstr>1_Topo</vt:lpstr>
      <vt:lpstr>Our Position in Christ</vt:lpstr>
      <vt:lpstr>Do we teach about our position in Christ today?</vt:lpstr>
      <vt:lpstr>Self Esteem</vt:lpstr>
      <vt:lpstr>THE LADDER OF SELF ESTEEM</vt:lpstr>
      <vt:lpstr>Self Esteem</vt:lpstr>
      <vt:lpstr>Self Esteem</vt:lpstr>
      <vt:lpstr>High Self Esteem</vt:lpstr>
      <vt:lpstr>Low Self Esteem</vt:lpstr>
      <vt:lpstr>“Everyone gets a trophy.”</vt:lpstr>
      <vt:lpstr>Believe in Yourself</vt:lpstr>
      <vt:lpstr>Believe in yourself</vt:lpstr>
      <vt:lpstr>Believe in Yourself</vt:lpstr>
      <vt:lpstr>Your Identity in Christ</vt:lpstr>
      <vt:lpstr>Your Identity in Christ</vt:lpstr>
      <vt:lpstr>Your Identity in Christ</vt:lpstr>
      <vt:lpstr>Our Identity in Christ</vt:lpstr>
      <vt:lpstr>Our Identity in Christ</vt:lpstr>
      <vt:lpstr>Our Identity in Christ</vt:lpstr>
      <vt:lpstr>Our Identity in Christ</vt:lpstr>
      <vt:lpstr>Romans 5</vt:lpstr>
      <vt:lpstr>Righteousness in Romans</vt:lpstr>
      <vt:lpstr>Romans 5:1</vt:lpstr>
      <vt:lpstr>When did death come into the world?</vt:lpstr>
      <vt:lpstr>Romans 5:12</vt:lpstr>
      <vt:lpstr>Romans 5:12</vt:lpstr>
      <vt:lpstr>Results of Sin</vt:lpstr>
      <vt:lpstr>Born Innocent?</vt:lpstr>
      <vt:lpstr>Born Innocent?</vt:lpstr>
      <vt:lpstr>Born Innocent?</vt:lpstr>
      <vt:lpstr>Adam versus Christ</vt:lpstr>
      <vt:lpstr>Romans 5:8-21</vt:lpstr>
      <vt:lpstr>Romans 6</vt:lpstr>
      <vt:lpstr>Righteousness in Romans</vt:lpstr>
      <vt:lpstr>Contrasts Between  Justification and Sanctification</vt:lpstr>
      <vt:lpstr>Righteousness Imparted in Sanctification (Rom. 6–8)</vt:lpstr>
      <vt:lpstr>Righteousness Imparted in Sanctification (Rom. 6–8)</vt:lpstr>
      <vt:lpstr>Righteousness Imparted in Sanctification (Rom. 6–8)</vt:lpstr>
      <vt:lpstr>"Shall we go on sinning that grace may increase?"  (Romans 6:1)</vt:lpstr>
      <vt:lpstr>Baptism identifies with His death</vt:lpstr>
      <vt:lpstr>Dying to Sin (6:2)</vt:lpstr>
      <vt:lpstr>What does it mean that those in Christ have "died to sin" (6:2)?</vt:lpstr>
      <vt:lpstr>What Has God Done About Sin?</vt:lpstr>
      <vt:lpstr>INSTRUMENTS of Righteousness</vt:lpstr>
      <vt:lpstr>Romans 6:13</vt:lpstr>
      <vt:lpstr>No Longer a Slave to Sin</vt:lpstr>
      <vt:lpstr>What rituals or beliefs do Christians sometimes trust for sanctification instead of their vital experience with Christ (6:2)?</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96</cp:revision>
  <dcterms:created xsi:type="dcterms:W3CDTF">2014-08-02T06:39:19Z</dcterms:created>
  <dcterms:modified xsi:type="dcterms:W3CDTF">2023-02-16T07:26:16Z</dcterms:modified>
</cp:coreProperties>
</file>